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5" r:id="rId8"/>
    <p:sldId id="262" r:id="rId9"/>
    <p:sldId id="263" r:id="rId10"/>
    <p:sldId id="264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412" autoAdjust="0"/>
    <p:restoredTop sz="94660"/>
  </p:normalViewPr>
  <p:slideViewPr>
    <p:cSldViewPr snapToGrid="0">
      <p:cViewPr varScale="1">
        <p:scale>
          <a:sx n="62" d="100"/>
          <a:sy n="62" d="100"/>
        </p:scale>
        <p:origin x="812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DAE9B90-7150-443C-807C-13E4278BD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3240F59-E0F4-4665-BFAE-47114E96A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BCD419-9798-4813-99F4-BFA80B568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5C14320-1311-4A67-AD8A-4228F116B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F9EEA6A-85D8-417A-A55A-6E5156D5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11678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5733AD7-145F-4835-A43A-EE3EEF5A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01A665DF-4B69-4AE0-92E8-6C7526109F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2C77BA3-D82C-45A4-9595-DEA11167A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2DDDC08-2165-4947-95ED-37399271E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5436D8D7-7F66-4DE0-BE87-5F5999766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348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FCD1A4D8-EDB1-4DF5-A72A-0FDDE46CE1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53299DE-4768-4307-BBEE-7369882FD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FCA0198-1930-4695-AB2F-5F1FC21F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67AEF3-D52A-40C2-9DDF-252CFB679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6481893-0E62-4893-8CCA-8E81E3F9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21848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56F8A3E-DF82-4E4E-A8AE-7C30E308E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853486C-2FE0-4BCE-970B-016975723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A20E9EE-1FF3-4D63-835B-54F0F743A3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382B43-DD23-4993-A40C-BC3CE3816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8078A31B-E894-45DB-A0A8-839F8F33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3410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5468BE8-2EEF-4DF7-B216-2D678CCF5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3C717AFA-1928-4144-88C4-EF1C5B1A5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9CF98FC-D23A-4A3B-9B6D-D925447B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893F413-0707-4AC3-980C-2B6623C15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6C9F8DB-EF30-4CFF-B22E-A067F808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25022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10CD55F-8081-4F67-80F5-F0D33124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CD4A928-202D-46C9-BDDF-F0BE10E28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FA7EDB88-44FD-41F0-9B07-A2B8CDBD1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3D911C1-2F81-4497-805D-4CAECA8B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5C61A80-414D-4FF7-AD26-97A45C632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1DC25099-E16F-4CD6-9B7A-3BB8B1B5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1914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F56E6A-CF0F-4BBF-9641-90104570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CAF6080-B13B-4066-A3AE-288158FE58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23B3359-67A5-4D96-9955-8471A4F17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67AA5936-1715-424C-83D0-7FF55856BE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DFE8AAA8-CE3E-4D93-88B0-7D032DC01C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B868C90A-C38A-4BB0-A9E0-C5F78192A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8F369512-6B61-47D9-873D-BE1C4F04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EC754A56-071B-4F67-B802-24C90F27C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8387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EEBBA5-FED8-4610-8CC6-AECE7BAEE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13CAD6B-F291-4CB0-A80C-A62D3D6A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0A1D3887-908E-4A50-A664-0CA5FF9D7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4E08A2A-1A88-4547-A9AC-986A85F77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2762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834A3678-2556-46F5-9CC0-FEAAAC7AD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28C36728-6802-47FC-9D2B-913332644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AE7D3BA-3B69-42DB-803D-014FFFBC3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87087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60D43C3-41A1-4642-8D84-CD0823409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AF85E7A-4123-4985-8B9E-93151BDD26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050A5AA6-CB4B-43FA-AFB5-6C9B24730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47FD90C-669B-4305-AA2A-9AF3AB42A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A9346F0-1035-4C58-A898-F53D891A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0B00A1B-B5DE-4E78-85F7-53A12BFC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7160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E8C104D-B314-4A85-A99E-90305E822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8C86A005-487C-4EB8-B31F-70A6CD932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B87A0AD3-6E82-4E99-96D2-62773E7E3E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2B9A0DED-F3C1-4085-8E9D-2C46E109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C76DDA0-1F94-45A0-9B7D-0721551C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E91B50B-3DE6-4A4C-AF01-CCBB33284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205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A6A4C5C8-BCEB-448F-A8D8-F0502AF7E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FB22392-681B-40BC-BE81-91399CDC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A06FF88B-82C0-4238-996E-66A9FE36A3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6F2E9-2AD9-49C5-B1AB-F443187B7250}" type="datetimeFigureOut">
              <a:rPr lang="he-IL" smtClean="0"/>
              <a:t>כ"ג/טבת/תשע"ח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859302E2-3352-4034-BD18-3D5D873C7B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5962CCF-F1B7-4665-B244-47C29B0C1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1E2EB-32BA-491C-B8D5-CC41C53349E3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207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openxmlformats.org/officeDocument/2006/relationships/slide" Target="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slide" Target="slide14.xml"/><Relationship Id="rId4" Type="http://schemas.openxmlformats.org/officeDocument/2006/relationships/slide" Target="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slide" Target="slide16.xml"/><Relationship Id="rId4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slide" Target="slide17.xml"/><Relationship Id="rId4" Type="http://schemas.openxmlformats.org/officeDocument/2006/relationships/slide" Target="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slide" Target="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slide" Target="slide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slide" Target="slide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slide" Target="slide22.xml"/><Relationship Id="rId4" Type="http://schemas.openxmlformats.org/officeDocument/2006/relationships/slide" Target="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1.xml"/><Relationship Id="rId4" Type="http://schemas.openxmlformats.org/officeDocument/2006/relationships/slide" Target="slide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slide" Target="slide27.xml"/><Relationship Id="rId4" Type="http://schemas.openxmlformats.org/officeDocument/2006/relationships/slide" Target="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slide" Target="slide33.xml"/><Relationship Id="rId7" Type="http://schemas.openxmlformats.org/officeDocument/2006/relationships/slide" Target="slide37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35.xml"/><Relationship Id="rId4" Type="http://schemas.openxmlformats.org/officeDocument/2006/relationships/slide" Target="slide34.xml"/><Relationship Id="rId9" Type="http://schemas.openxmlformats.org/officeDocument/2006/relationships/slide" Target="slide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8.xml"/><Relationship Id="rId4" Type="http://schemas.openxmlformats.org/officeDocument/2006/relationships/slide" Target="slide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slide" Target="slide39.xml"/><Relationship Id="rId4" Type="http://schemas.openxmlformats.org/officeDocument/2006/relationships/slide" Target="slide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slide" Target="slide42.xml"/><Relationship Id="rId4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slide" Target="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slide" Target="slide7.xml"/><Relationship Id="rId7" Type="http://schemas.openxmlformats.org/officeDocument/2006/relationships/slide" Target="slide20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8.xml"/><Relationship Id="rId5" Type="http://schemas.openxmlformats.org/officeDocument/2006/relationships/slide" Target="slide22.xml"/><Relationship Id="rId4" Type="http://schemas.openxmlformats.org/officeDocument/2006/relationships/slide" Target="slide23.xml"/><Relationship Id="rId9" Type="http://schemas.openxmlformats.org/officeDocument/2006/relationships/slide" Target="slide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12.xml"/><Relationship Id="rId4" Type="http://schemas.openxmlformats.org/officeDocument/2006/relationships/slide" Target="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5" Type="http://schemas.openxmlformats.org/officeDocument/2006/relationships/slide" Target="slide6.xml"/><Relationship Id="rId4" Type="http://schemas.openxmlformats.org/officeDocument/2006/relationships/slide" Target="slid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DE121C-2A0D-477E-89A4-23EEFAD1CBD6}"/>
              </a:ext>
            </a:extLst>
          </p:cNvPr>
          <p:cNvSpPr txBox="1"/>
          <p:nvPr/>
        </p:nvSpPr>
        <p:spPr>
          <a:xfrm>
            <a:off x="889571" y="924674"/>
            <a:ext cx="1075190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3200" dirty="0">
                <a:latin typeface="Aharoni" panose="02010803020104030203" pitchFamily="2" charset="-79"/>
                <a:cs typeface="Aharoni" panose="02010803020104030203" pitchFamily="2" charset="-79"/>
              </a:rPr>
              <a:t>מערכת דומה – </a:t>
            </a:r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On2Rescue</a:t>
            </a:r>
            <a:r>
              <a:rPr lang="he-IL" sz="3200" dirty="0">
                <a:latin typeface="Aharoni" panose="02010803020104030203" pitchFamily="2" charset="-79"/>
                <a:cs typeface="Aharoni" panose="02010803020104030203" pitchFamily="2" charset="-79"/>
              </a:rPr>
              <a:t> – מערכת לחילוץ אופנועים ושירותים נוספים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5F0CD-46AD-4498-B300-A72D560C7639}"/>
              </a:ext>
            </a:extLst>
          </p:cNvPr>
          <p:cNvSpPr txBox="1"/>
          <p:nvPr/>
        </p:nvSpPr>
        <p:spPr>
          <a:xfrm>
            <a:off x="2383606" y="2275726"/>
            <a:ext cx="7655531" cy="31393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u="sng" dirty="0">
                <a:latin typeface="Gisha" panose="020B0502040204020203" pitchFamily="34" charset="-79"/>
                <a:cs typeface="Gisha" panose="020B0502040204020203" pitchFamily="34" charset="-79"/>
              </a:rPr>
              <a:t>התהליכים אותם ניתן לעשות במערכת:</a:t>
            </a:r>
          </a:p>
          <a:p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התחברות – ביצוע תהליך הרשמה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מסך לקוח – תהליך הזמנת שירותים, תהליך הצטרפות לקבוצת רכיבה \ רכישה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מסך עובד – מענה לשאלה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>
                <a:latin typeface="Gisha" panose="020B0502040204020203" pitchFamily="34" charset="-79"/>
                <a:cs typeface="Gisha" panose="020B0502040204020203" pitchFamily="34" charset="-79"/>
              </a:rPr>
              <a:t>מסך ספק – קריאת חילוץ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e-IL" dirty="0">
              <a:latin typeface="Gisha" panose="020B0502040204020203" pitchFamily="34" charset="-79"/>
              <a:cs typeface="Gisha" panose="020B0502040204020203" pitchFamily="34" charset="-79"/>
            </a:endParaRPr>
          </a:p>
          <a:p>
            <a:r>
              <a:rPr lang="he-IL" i="1" dirty="0">
                <a:latin typeface="Gisha" panose="020B0502040204020203" pitchFamily="34" charset="-79"/>
                <a:cs typeface="Gisha" panose="020B0502040204020203" pitchFamily="34" charset="-79"/>
              </a:rPr>
              <a:t>להפעלה: לחץ על "הצגת שקופיות".</a:t>
            </a:r>
            <a:br>
              <a:rPr lang="en-US" i="1" dirty="0">
                <a:latin typeface="Gisha" panose="020B0502040204020203" pitchFamily="34" charset="-79"/>
                <a:cs typeface="Gisha" panose="020B0502040204020203" pitchFamily="34" charset="-79"/>
              </a:rPr>
            </a:br>
            <a:r>
              <a:rPr lang="he-IL" i="1" dirty="0">
                <a:latin typeface="Gisha" panose="020B0502040204020203" pitchFamily="34" charset="-79"/>
                <a:cs typeface="Gisha" panose="020B0502040204020203" pitchFamily="34" charset="-79"/>
              </a:rPr>
              <a:t>למעבר בין מנשקי המשתמשים השונים יש לבצע התחברות מחדש למערכת.</a:t>
            </a:r>
          </a:p>
        </p:txBody>
      </p:sp>
    </p:spTree>
    <p:extLst>
      <p:ext uri="{BB962C8B-B14F-4D97-AF65-F5344CB8AC3E}">
        <p14:creationId xmlns:p14="http://schemas.microsoft.com/office/powerpoint/2010/main" val="24674719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4E47297-AB01-422A-9F89-4921E3FC0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80" y="0"/>
            <a:ext cx="3952640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3193A8BA-B3E7-48AD-AA21-0628149621FB}"/>
              </a:ext>
            </a:extLst>
          </p:cNvPr>
          <p:cNvSpPr/>
          <p:nvPr/>
        </p:nvSpPr>
        <p:spPr>
          <a:xfrm>
            <a:off x="7469312" y="919537"/>
            <a:ext cx="410967" cy="421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017C725B-19E7-428F-8F07-2FDA98C38A35}"/>
              </a:ext>
            </a:extLst>
          </p:cNvPr>
          <p:cNvSpPr/>
          <p:nvPr/>
        </p:nvSpPr>
        <p:spPr>
          <a:xfrm>
            <a:off x="5003515" y="5424755"/>
            <a:ext cx="2178121" cy="436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4" action="ppaction://hlinksldjump"/>
            <a:extLst>
              <a:ext uri="{FF2B5EF4-FFF2-40B4-BE49-F238E27FC236}">
                <a16:creationId xmlns:a16="http://schemas.microsoft.com/office/drawing/2014/main" id="{F845A012-7C9C-4F37-844C-1A7823760327}"/>
              </a:ext>
            </a:extLst>
          </p:cNvPr>
          <p:cNvSpPr/>
          <p:nvPr/>
        </p:nvSpPr>
        <p:spPr>
          <a:xfrm>
            <a:off x="5897366" y="1484616"/>
            <a:ext cx="452063" cy="436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0DEFA-ECD1-41CA-8350-CA65F68CD004}"/>
              </a:ext>
            </a:extLst>
          </p:cNvPr>
          <p:cNvSpPr txBox="1"/>
          <p:nvPr/>
        </p:nvSpPr>
        <p:spPr>
          <a:xfrm>
            <a:off x="8148849" y="208977"/>
            <a:ext cx="4043151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"טסט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vip</a:t>
            </a:r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" החלק האחרון. במסך זה על הלקוח את  לעלות טופס </a:t>
            </a:r>
            <a:r>
              <a:rPr lang="he-IL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יפוי</a:t>
            </a:r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lang="he-IL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כח</a:t>
            </a:r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, צילום תעודת ביטוח, וצילום רישיון רכב. אחרי העלאת הקבצים הנ"ל יש ללחוץ על כפתור סיום.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CCA38BD3-BA88-463C-BE17-D2D5FE40CD12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סיום ומעבר לתפריט הראשי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0FA8D919-AF75-4186-A93B-C6BA4797F4E0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F9696168-1FD9-437F-8B20-83E71D2D3BCB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2641839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hlinkClick r:id="rId2" action="ppaction://hlinksldjump"/>
            <a:extLst>
              <a:ext uri="{FF2B5EF4-FFF2-40B4-BE49-F238E27FC236}">
                <a16:creationId xmlns:a16="http://schemas.microsoft.com/office/drawing/2014/main" id="{A09B474D-B7A3-4728-AD49-22FE83EDECBD}"/>
              </a:ext>
            </a:extLst>
          </p:cNvPr>
          <p:cNvSpPr/>
          <p:nvPr/>
        </p:nvSpPr>
        <p:spPr>
          <a:xfrm>
            <a:off x="7988157" y="2399015"/>
            <a:ext cx="1582220" cy="1309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/>
              <a:t>ממשק</a:t>
            </a:r>
            <a:br>
              <a:rPr lang="en-US" b="1" dirty="0"/>
            </a:br>
            <a:endParaRPr lang="he-IL" b="1" dirty="0"/>
          </a:p>
          <a:p>
            <a:pPr algn="ctr"/>
            <a:r>
              <a:rPr lang="he-IL" b="1" dirty="0"/>
              <a:t>לקוח</a:t>
            </a: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83CBF78E-295B-439B-887D-D78FFC19F1CE}"/>
              </a:ext>
            </a:extLst>
          </p:cNvPr>
          <p:cNvSpPr/>
          <p:nvPr/>
        </p:nvSpPr>
        <p:spPr>
          <a:xfrm>
            <a:off x="5455578" y="2399014"/>
            <a:ext cx="1582220" cy="1309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/>
              <a:t>ממשק</a:t>
            </a:r>
          </a:p>
          <a:p>
            <a:pPr algn="ctr"/>
            <a:endParaRPr lang="he-IL" b="1" dirty="0"/>
          </a:p>
          <a:p>
            <a:pPr algn="ctr"/>
            <a:r>
              <a:rPr lang="he-IL" b="1" dirty="0"/>
              <a:t>עובד</a:t>
            </a: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AD0DF58D-78C5-4167-B5CF-BB55A003B8E4}"/>
              </a:ext>
            </a:extLst>
          </p:cNvPr>
          <p:cNvSpPr/>
          <p:nvPr/>
        </p:nvSpPr>
        <p:spPr>
          <a:xfrm>
            <a:off x="2661007" y="2399013"/>
            <a:ext cx="1582220" cy="1309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b="1" dirty="0"/>
              <a:t>ממשק</a:t>
            </a:r>
          </a:p>
          <a:p>
            <a:pPr algn="ctr"/>
            <a:endParaRPr lang="he-IL" b="1" dirty="0"/>
          </a:p>
          <a:p>
            <a:pPr algn="ctr"/>
            <a:r>
              <a:rPr lang="he-IL" b="1" dirty="0"/>
              <a:t> ספק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5EA49-0484-4135-90EA-66A9E0916B54}"/>
              </a:ext>
            </a:extLst>
          </p:cNvPr>
          <p:cNvSpPr txBox="1"/>
          <p:nvPr/>
        </p:nvSpPr>
        <p:spPr>
          <a:xfrm>
            <a:off x="2984643" y="518845"/>
            <a:ext cx="609771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Guttman Haim-Condensed" panose="02010401010101010101" pitchFamily="2" charset="-79"/>
                <a:cs typeface="Guttman Haim-Condensed" panose="02010401010101010101" pitchFamily="2" charset="-79"/>
              </a:rPr>
              <a:t>המערכת תדע לבצע בדיקה על סוג המשתמש (לקוח \ עובד \ ספק )</a:t>
            </a:r>
          </a:p>
          <a:p>
            <a:r>
              <a:rPr lang="he-IL" dirty="0">
                <a:latin typeface="Guttman Haim-Condensed" panose="02010401010101010101" pitchFamily="2" charset="-79"/>
                <a:cs typeface="Guttman Haim-Condensed" panose="02010401010101010101" pitchFamily="2" charset="-79"/>
              </a:rPr>
              <a:t>ולהכניס אותו בצורה אוטומטית לממשק ולמסך המתאים.</a:t>
            </a:r>
            <a:br>
              <a:rPr lang="en-US" dirty="0">
                <a:latin typeface="Guttman Haim-Condensed" panose="02010401010101010101" pitchFamily="2" charset="-79"/>
                <a:cs typeface="Guttman Haim-Condensed" panose="02010401010101010101" pitchFamily="2" charset="-79"/>
              </a:rPr>
            </a:br>
            <a:endParaRPr lang="he-IL" dirty="0">
              <a:latin typeface="Guttman Haim-Condensed" panose="02010401010101010101" pitchFamily="2" charset="-79"/>
              <a:cs typeface="Guttman Haim-Condensed" panose="02010401010101010101" pitchFamily="2" charset="-79"/>
            </a:endParaRPr>
          </a:p>
          <a:p>
            <a:r>
              <a:rPr lang="he-IL" dirty="0">
                <a:latin typeface="Guttman Haim-Condensed" panose="02010401010101010101" pitchFamily="2" charset="-79"/>
                <a:cs typeface="Guttman Haim-Condensed" panose="02010401010101010101" pitchFamily="2" charset="-79"/>
              </a:rPr>
              <a:t>מאחר וכאן אין קוד מאחורי המערכת, נא בחר את סוג המשתמש:</a:t>
            </a:r>
          </a:p>
        </p:txBody>
      </p:sp>
      <p:sp>
        <p:nvSpPr>
          <p:cNvPr id="6" name="מלבן 5">
            <a:hlinkClick r:id="rId3" action="ppaction://hlinksldjump"/>
            <a:extLst>
              <a:ext uri="{FF2B5EF4-FFF2-40B4-BE49-F238E27FC236}">
                <a16:creationId xmlns:a16="http://schemas.microsoft.com/office/drawing/2014/main" id="{E5A845DA-9338-4D71-89AD-0CD895C1442D}"/>
              </a:ext>
            </a:extLst>
          </p:cNvPr>
          <p:cNvSpPr/>
          <p:nvPr/>
        </p:nvSpPr>
        <p:spPr>
          <a:xfrm>
            <a:off x="2661007" y="2399013"/>
            <a:ext cx="1582220" cy="1309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4" action="ppaction://hlinksldjump"/>
            <a:extLst>
              <a:ext uri="{FF2B5EF4-FFF2-40B4-BE49-F238E27FC236}">
                <a16:creationId xmlns:a16="http://schemas.microsoft.com/office/drawing/2014/main" id="{9A147E19-67DF-45F8-BDAB-2A52607FCC89}"/>
              </a:ext>
            </a:extLst>
          </p:cNvPr>
          <p:cNvSpPr/>
          <p:nvPr/>
        </p:nvSpPr>
        <p:spPr>
          <a:xfrm>
            <a:off x="5455578" y="2399012"/>
            <a:ext cx="1582220" cy="1309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4735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7D107ED-960D-493B-8CE1-673CD0643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3FFB2503-283F-42DB-BAF0-0B8B7C8ADC7F}"/>
              </a:ext>
            </a:extLst>
          </p:cNvPr>
          <p:cNvSpPr/>
          <p:nvPr/>
        </p:nvSpPr>
        <p:spPr>
          <a:xfrm>
            <a:off x="7484724" y="965771"/>
            <a:ext cx="369869" cy="349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AC4B8FDB-8645-4EB0-8165-4E9E7855BA36}"/>
              </a:ext>
            </a:extLst>
          </p:cNvPr>
          <p:cNvSpPr/>
          <p:nvPr/>
        </p:nvSpPr>
        <p:spPr>
          <a:xfrm>
            <a:off x="4993240" y="5409344"/>
            <a:ext cx="2188396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DC9F82F1-FC2B-4D4D-B370-44D713FA9D2A}"/>
              </a:ext>
            </a:extLst>
          </p:cNvPr>
          <p:cNvSpPr/>
          <p:nvPr/>
        </p:nvSpPr>
        <p:spPr>
          <a:xfrm>
            <a:off x="5912778" y="1484616"/>
            <a:ext cx="400692" cy="43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F33AD4-FD68-43D1-89A9-07EBA01B588E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"הובלה" החלק הראשון. במסך זה הלקוח בוחר את התאריך הרצוי לביצוע ההובלה, ולוחץ על הכפתור הבא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6B74E02B-A8CC-468A-9E43-99C4F919737A}"/>
              </a:ext>
            </a:extLst>
          </p:cNvPr>
          <p:cNvSpPr/>
          <p:nvPr/>
        </p:nvSpPr>
        <p:spPr>
          <a:xfrm>
            <a:off x="9319781" y="5252307"/>
            <a:ext cx="1523999" cy="874015"/>
          </a:xfrm>
          <a:prstGeom prst="cloudCallout">
            <a:avLst>
              <a:gd name="adj1" fmla="val -116219"/>
              <a:gd name="adj2" fmla="val 276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לחלק השני 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99250817-200C-4CDA-A907-E032EA53714B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6E455F61-2FC1-42A9-B6BC-1AFCC80A18B7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212179"/>
              <a:gd name="adj2" fmla="val -375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3777661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8E5A9E8-7392-4D33-BEF8-9FE5711D3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AD75784D-B80F-49B1-901E-FB6548C0C482}"/>
              </a:ext>
            </a:extLst>
          </p:cNvPr>
          <p:cNvSpPr/>
          <p:nvPr/>
        </p:nvSpPr>
        <p:spPr>
          <a:xfrm>
            <a:off x="7500135" y="934948"/>
            <a:ext cx="359595" cy="400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FDDB707C-99C8-4B14-8B0F-C1418E3A376E}"/>
              </a:ext>
            </a:extLst>
          </p:cNvPr>
          <p:cNvSpPr/>
          <p:nvPr/>
        </p:nvSpPr>
        <p:spPr>
          <a:xfrm>
            <a:off x="5912778" y="1484616"/>
            <a:ext cx="400692" cy="43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46B59E6B-D917-47F7-8FD8-C8F331A42BF3}"/>
              </a:ext>
            </a:extLst>
          </p:cNvPr>
          <p:cNvSpPr/>
          <p:nvPr/>
        </p:nvSpPr>
        <p:spPr>
          <a:xfrm>
            <a:off x="4998378" y="5419618"/>
            <a:ext cx="2198669" cy="46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84F6A8-522A-452C-BEF9-F06E889A09BD}"/>
              </a:ext>
            </a:extLst>
          </p:cNvPr>
          <p:cNvSpPr txBox="1"/>
          <p:nvPr/>
        </p:nvSpPr>
        <p:spPr>
          <a:xfrm>
            <a:off x="8148849" y="208977"/>
            <a:ext cx="404315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"הובלה" החלק השני. במסך זה על הלקוח לבחור את השעה בשירות ההובלה. ולאחר מכן ללחוץ על הכפתור "הבא".</a:t>
            </a:r>
          </a:p>
          <a:p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FFAAA3DB-9588-41A9-B46F-977F1408B8E6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11C11609-3B40-4251-84DE-6E25C19F1255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לחלק השלישי 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9C4D9092-61AA-49F5-BF64-E149C8BB78F4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321434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883E129-A587-4647-AA78-143A0F0FD2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80" y="0"/>
            <a:ext cx="3952640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C5F726D8-664C-423C-BB5C-5C0853B6E4CC}"/>
              </a:ext>
            </a:extLst>
          </p:cNvPr>
          <p:cNvSpPr/>
          <p:nvPr/>
        </p:nvSpPr>
        <p:spPr>
          <a:xfrm>
            <a:off x="4988103" y="5429892"/>
            <a:ext cx="2193533" cy="4058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AFEF0C34-A53B-4F41-B842-9DA6008B1FA2}"/>
              </a:ext>
            </a:extLst>
          </p:cNvPr>
          <p:cNvSpPr/>
          <p:nvPr/>
        </p:nvSpPr>
        <p:spPr>
          <a:xfrm>
            <a:off x="7489861" y="940085"/>
            <a:ext cx="400692" cy="380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3" action="ppaction://hlinksldjump"/>
            <a:extLst>
              <a:ext uri="{FF2B5EF4-FFF2-40B4-BE49-F238E27FC236}">
                <a16:creationId xmlns:a16="http://schemas.microsoft.com/office/drawing/2014/main" id="{90975F99-775F-49F9-BD3B-1AA182BE8242}"/>
              </a:ext>
            </a:extLst>
          </p:cNvPr>
          <p:cNvSpPr/>
          <p:nvPr/>
        </p:nvSpPr>
        <p:spPr>
          <a:xfrm>
            <a:off x="5912778" y="1484616"/>
            <a:ext cx="400692" cy="43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48336-DD33-4ECC-B8B4-40D4B03BC181}"/>
              </a:ext>
            </a:extLst>
          </p:cNvPr>
          <p:cNvSpPr txBox="1"/>
          <p:nvPr/>
        </p:nvSpPr>
        <p:spPr>
          <a:xfrm>
            <a:off x="8148849" y="208977"/>
            <a:ext cx="404315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"הובלה" החלק האחרון. במסך זה על הלקוח לציין מיקום מוצא, מיקום יעד ולהוסיף הערות בהתאם לצורך. לאחר מכן ללחוץ על הכפתור "סיום".</a:t>
            </a:r>
          </a:p>
          <a:p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B54E2933-061E-4EA7-AD03-97A4C186BCF2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54585898-AD74-4D0F-BF7C-64E2CAF2AEF7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לסיום התהליך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85612E83-4C13-4A96-BC11-D7201DBCA17C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2645706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D5F6A6F-BC4E-4112-B780-A2C00936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6A5C8FE6-37E5-4226-959D-5A506815FCDF}"/>
              </a:ext>
            </a:extLst>
          </p:cNvPr>
          <p:cNvSpPr/>
          <p:nvPr/>
        </p:nvSpPr>
        <p:spPr>
          <a:xfrm>
            <a:off x="5912778" y="1484616"/>
            <a:ext cx="400692" cy="43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76F13EF3-D145-42CA-A980-230285A7FA0B}"/>
              </a:ext>
            </a:extLst>
          </p:cNvPr>
          <p:cNvSpPr/>
          <p:nvPr/>
        </p:nvSpPr>
        <p:spPr>
          <a:xfrm>
            <a:off x="7500135" y="929811"/>
            <a:ext cx="359595" cy="375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44616157-FC1C-4404-8C38-7A4BF2A048A6}"/>
              </a:ext>
            </a:extLst>
          </p:cNvPr>
          <p:cNvSpPr/>
          <p:nvPr/>
        </p:nvSpPr>
        <p:spPr>
          <a:xfrm>
            <a:off x="4993240" y="5435029"/>
            <a:ext cx="2188396" cy="43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608AD5-43AB-48D3-B0E4-C5CBADEA4BDE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"מכירה לפירוק" החלק הראשון. במסך זה הלקוח בוחר את התאריך הרצוי לביצוע המכירה, ולוחץ על הכפתור הבא</a:t>
            </a:r>
            <a:endParaRPr lang="he-IL" dirty="0"/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1AE73F36-C256-4DE7-A260-E9FC1288F882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לחלק השני 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B0A0FDF8-AD98-4F50-BF01-C4D1849C04E1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2D7EAE06-9413-4C3E-85A0-57B51711474A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3637588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78A6095-8937-4430-B422-28ABD3214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02" y="0"/>
            <a:ext cx="3944195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53821E82-46AE-45B6-A782-990FF69790E4}"/>
              </a:ext>
            </a:extLst>
          </p:cNvPr>
          <p:cNvSpPr/>
          <p:nvPr/>
        </p:nvSpPr>
        <p:spPr>
          <a:xfrm>
            <a:off x="5912778" y="1484616"/>
            <a:ext cx="400692" cy="43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5532058D-2AAB-46AE-84DF-4458A54439D8}"/>
              </a:ext>
            </a:extLst>
          </p:cNvPr>
          <p:cNvSpPr/>
          <p:nvPr/>
        </p:nvSpPr>
        <p:spPr>
          <a:xfrm>
            <a:off x="7494998" y="970908"/>
            <a:ext cx="359595" cy="349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566B93DE-4E68-49F8-972B-B94AA1F046C1}"/>
              </a:ext>
            </a:extLst>
          </p:cNvPr>
          <p:cNvSpPr/>
          <p:nvPr/>
        </p:nvSpPr>
        <p:spPr>
          <a:xfrm>
            <a:off x="5003515" y="5429892"/>
            <a:ext cx="2188395" cy="43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36BA8-BEC7-415B-A004-75B407F4D4A9}"/>
              </a:ext>
            </a:extLst>
          </p:cNvPr>
          <p:cNvSpPr txBox="1"/>
          <p:nvPr/>
        </p:nvSpPr>
        <p:spPr>
          <a:xfrm>
            <a:off x="8148849" y="208977"/>
            <a:ext cx="404315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"מכירה לפירוק" החלק השני. במסך זה על הלקוח לבחור את השעה שהוא רוצה שהמכירה תתבצע. לאחר מכן ללחוץ על הכפתור "הבא".</a:t>
            </a:r>
          </a:p>
          <a:p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6EE2E2A1-8D20-43B8-B8A0-5B0E434EED00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לחלק השלישי 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1E45A907-FD4A-4777-B8E6-E911219E8079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3139042C-D5E5-4B60-8381-660F5AE10BBC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3564189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2F34B63-E0FB-4032-B637-B819559FA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43" y="0"/>
            <a:ext cx="3957514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2186205E-946E-4F04-BF0B-81874E071C44}"/>
              </a:ext>
            </a:extLst>
          </p:cNvPr>
          <p:cNvSpPr/>
          <p:nvPr/>
        </p:nvSpPr>
        <p:spPr>
          <a:xfrm>
            <a:off x="5912778" y="1484616"/>
            <a:ext cx="400692" cy="43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AE463670-89D5-466F-8B8A-65127061EBC9}"/>
              </a:ext>
            </a:extLst>
          </p:cNvPr>
          <p:cNvSpPr/>
          <p:nvPr/>
        </p:nvSpPr>
        <p:spPr>
          <a:xfrm>
            <a:off x="7494998" y="950360"/>
            <a:ext cx="364732" cy="3595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3" action="ppaction://hlinksldjump"/>
            <a:extLst>
              <a:ext uri="{FF2B5EF4-FFF2-40B4-BE49-F238E27FC236}">
                <a16:creationId xmlns:a16="http://schemas.microsoft.com/office/drawing/2014/main" id="{353B6ED2-307C-4351-A6B5-49850CB06396}"/>
              </a:ext>
            </a:extLst>
          </p:cNvPr>
          <p:cNvSpPr/>
          <p:nvPr/>
        </p:nvSpPr>
        <p:spPr>
          <a:xfrm>
            <a:off x="4998378" y="5445303"/>
            <a:ext cx="2183258" cy="4366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B2FD45-65AA-47A6-90CB-CFC8B2BAA7D3}"/>
              </a:ext>
            </a:extLst>
          </p:cNvPr>
          <p:cNvSpPr txBox="1"/>
          <p:nvPr/>
        </p:nvSpPr>
        <p:spPr>
          <a:xfrm>
            <a:off x="8148849" y="208977"/>
            <a:ext cx="404315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"מכירה לפירוק" החלק האחרון. במסך זה על הלקוח לעלות קובץ צילום של רישיון רכב, ולמלא פרטים על האופנוע. לאחר מכן ללחוץ על הכפתור "סיום".</a:t>
            </a:r>
          </a:p>
          <a:p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B6030EDE-9812-4711-90B4-BEB7E775D1F0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C0AC67A1-76F5-4F3D-9DA9-2D77BD0B7EBB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5845730A-6326-4C2A-80C6-68A997445442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לסיום התהליך</a:t>
            </a:r>
          </a:p>
        </p:txBody>
      </p:sp>
    </p:spTree>
    <p:extLst>
      <p:ext uri="{BB962C8B-B14F-4D97-AF65-F5344CB8AC3E}">
        <p14:creationId xmlns:p14="http://schemas.microsoft.com/office/powerpoint/2010/main" val="1426300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468769B0-169D-4054-ABBA-5C0D32C88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71" y="0"/>
            <a:ext cx="38586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54D9A070-DD2F-4336-A9B1-1134DD00D034}"/>
              </a:ext>
            </a:extLst>
          </p:cNvPr>
          <p:cNvSpPr/>
          <p:nvPr/>
        </p:nvSpPr>
        <p:spPr>
          <a:xfrm>
            <a:off x="5912778" y="1484616"/>
            <a:ext cx="400692" cy="369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C1CD8082-C181-4546-A0B9-8E4AC3C0F0B5}"/>
              </a:ext>
            </a:extLst>
          </p:cNvPr>
          <p:cNvSpPr/>
          <p:nvPr/>
        </p:nvSpPr>
        <p:spPr>
          <a:xfrm>
            <a:off x="7469312" y="929811"/>
            <a:ext cx="349322" cy="354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4" action="ppaction://hlinksldjump"/>
            <a:extLst>
              <a:ext uri="{FF2B5EF4-FFF2-40B4-BE49-F238E27FC236}">
                <a16:creationId xmlns:a16="http://schemas.microsoft.com/office/drawing/2014/main" id="{A276F02A-80B3-42E0-8554-B0A7991B76E6}"/>
              </a:ext>
            </a:extLst>
          </p:cNvPr>
          <p:cNvSpPr/>
          <p:nvPr/>
        </p:nvSpPr>
        <p:spPr>
          <a:xfrm>
            <a:off x="5029200" y="5275780"/>
            <a:ext cx="2131888" cy="452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23D3E-14C2-464E-86D8-ACF11B813A87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"הצטרפות לקבוצת רכיבה" החלק הראשון. במסך זה הלקוח בוחר איזה מסלול רכיבה הוא מעוניין להצטרף, ולוחץ על הכפתור הבא.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B320F45F-2FC5-47B9-98BC-2C7321DBADCA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לחלק השני 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B46431BF-A3BF-4A05-879B-E74A03A14555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231AA0B3-4998-44F5-BF65-87391999B633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3602345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C358ECC-2EA1-4B45-B734-934F2A9B8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94A1D70D-A37D-4439-B8D1-8BEE1C526EAE}"/>
              </a:ext>
            </a:extLst>
          </p:cNvPr>
          <p:cNvSpPr/>
          <p:nvPr/>
        </p:nvSpPr>
        <p:spPr>
          <a:xfrm>
            <a:off x="5912778" y="1484617"/>
            <a:ext cx="400692" cy="354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669B339D-E54B-45E8-8890-E317822C9D89}"/>
              </a:ext>
            </a:extLst>
          </p:cNvPr>
          <p:cNvSpPr/>
          <p:nvPr/>
        </p:nvSpPr>
        <p:spPr>
          <a:xfrm>
            <a:off x="7494998" y="960634"/>
            <a:ext cx="369869" cy="349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3" action="ppaction://hlinksldjump"/>
            <a:extLst>
              <a:ext uri="{FF2B5EF4-FFF2-40B4-BE49-F238E27FC236}">
                <a16:creationId xmlns:a16="http://schemas.microsoft.com/office/drawing/2014/main" id="{B9DA9966-2EAF-4D76-BF3C-BCCD3C5080A6}"/>
              </a:ext>
            </a:extLst>
          </p:cNvPr>
          <p:cNvSpPr/>
          <p:nvPr/>
        </p:nvSpPr>
        <p:spPr>
          <a:xfrm>
            <a:off x="5034337" y="5429892"/>
            <a:ext cx="2147299" cy="4417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5" action="ppaction://hlinksldjump"/>
            <a:extLst>
              <a:ext uri="{FF2B5EF4-FFF2-40B4-BE49-F238E27FC236}">
                <a16:creationId xmlns:a16="http://schemas.microsoft.com/office/drawing/2014/main" id="{77E655FE-27C5-4F02-8795-6FAFCF0AE7DA}"/>
              </a:ext>
            </a:extLst>
          </p:cNvPr>
          <p:cNvSpPr/>
          <p:nvPr/>
        </p:nvSpPr>
        <p:spPr>
          <a:xfrm>
            <a:off x="5162764" y="4494944"/>
            <a:ext cx="1849348" cy="354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CE55E9-E1A8-4CD3-9145-CFBC85EF66AC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"הצטרפות לקבוצת רכיבה" החלק השני. במסך זה הלקוח ממלא את שמו , ומוסיף הערות. לאחר מכן לוחץ על הכפתור סיום.</a:t>
            </a:r>
            <a:endParaRPr lang="he-IL" dirty="0"/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5E9EB108-017E-4115-8B2B-90F2F57BC6C0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לסיום התהליך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212FC740-EE1E-4FA8-8219-C4E080B6B7A5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E823840C-8701-4381-B545-A4D64E9C02A1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2" name="בועת מחשבה: ענן 11">
            <a:extLst>
              <a:ext uri="{FF2B5EF4-FFF2-40B4-BE49-F238E27FC236}">
                <a16:creationId xmlns:a16="http://schemas.microsoft.com/office/drawing/2014/main" id="{451DF5EC-2541-4C43-A77B-001A4CE884E7}"/>
              </a:ext>
            </a:extLst>
          </p:cNvPr>
          <p:cNvSpPr/>
          <p:nvPr/>
        </p:nvSpPr>
        <p:spPr>
          <a:xfrm>
            <a:off x="720502" y="3975387"/>
            <a:ext cx="1523999" cy="874015"/>
          </a:xfrm>
          <a:prstGeom prst="cloudCallout">
            <a:avLst>
              <a:gd name="adj1" fmla="val 247851"/>
              <a:gd name="adj2" fmla="val 3094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בלחיצה על הכפתור תועבר להזנת פרטי תשלום</a:t>
            </a:r>
          </a:p>
        </p:txBody>
      </p:sp>
    </p:spTree>
    <p:extLst>
      <p:ext uri="{BB962C8B-B14F-4D97-AF65-F5344CB8AC3E}">
        <p14:creationId xmlns:p14="http://schemas.microsoft.com/office/powerpoint/2010/main" val="165293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A5C0F3B-7B71-4A05-833F-73CE6350D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902" y="0"/>
            <a:ext cx="3944195" cy="6858000"/>
          </a:xfrm>
          <a:prstGeom prst="rect">
            <a:avLst/>
          </a:prstGeom>
        </p:spPr>
      </p:pic>
      <p:sp>
        <p:nvSpPr>
          <p:cNvPr id="7" name="מלבן: פינות מעוגלות 6">
            <a:extLst>
              <a:ext uri="{FF2B5EF4-FFF2-40B4-BE49-F238E27FC236}">
                <a16:creationId xmlns:a16="http://schemas.microsoft.com/office/drawing/2014/main" id="{ECFAE02A-A230-4BE7-8FCC-3ED59EC39E92}"/>
              </a:ext>
            </a:extLst>
          </p:cNvPr>
          <p:cNvSpPr/>
          <p:nvPr/>
        </p:nvSpPr>
        <p:spPr>
          <a:xfrm>
            <a:off x="5034337" y="3724383"/>
            <a:ext cx="2172984" cy="40069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: פינות מעוגלות 8">
            <a:hlinkClick r:id="rId3" action="ppaction://hlinksldjump"/>
            <a:extLst>
              <a:ext uri="{FF2B5EF4-FFF2-40B4-BE49-F238E27FC236}">
                <a16:creationId xmlns:a16="http://schemas.microsoft.com/office/drawing/2014/main" id="{645234D0-5557-4620-8825-D5D25833D8B6}"/>
              </a:ext>
            </a:extLst>
          </p:cNvPr>
          <p:cNvSpPr/>
          <p:nvPr/>
        </p:nvSpPr>
        <p:spPr>
          <a:xfrm>
            <a:off x="4720975" y="1700373"/>
            <a:ext cx="1375025" cy="51370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hlinkClick r:id="rId4" action="ppaction://hlinksldjump"/>
            <a:extLst>
              <a:ext uri="{FF2B5EF4-FFF2-40B4-BE49-F238E27FC236}">
                <a16:creationId xmlns:a16="http://schemas.microsoft.com/office/drawing/2014/main" id="{ADE1FD76-D791-4652-AD2E-4A6EF8906467}"/>
              </a:ext>
            </a:extLst>
          </p:cNvPr>
          <p:cNvSpPr/>
          <p:nvPr/>
        </p:nvSpPr>
        <p:spPr>
          <a:xfrm>
            <a:off x="5034337" y="3683286"/>
            <a:ext cx="2172984" cy="482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345E7B37-8127-48C2-A422-5D9C163A16C3}"/>
              </a:ext>
            </a:extLst>
          </p:cNvPr>
          <p:cNvSpPr/>
          <p:nvPr/>
        </p:nvSpPr>
        <p:spPr>
          <a:xfrm>
            <a:off x="9392530" y="2810495"/>
            <a:ext cx="2799470" cy="1493625"/>
          </a:xfrm>
          <a:prstGeom prst="cloudCallout">
            <a:avLst>
              <a:gd name="adj1" fmla="val -92083"/>
              <a:gd name="adj2" fmla="val 220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לכניסה למערכת לחץ על </a:t>
            </a:r>
            <a:r>
              <a:rPr lang="he-IL" sz="1100" dirty="0" err="1">
                <a:solidFill>
                  <a:schemeClr val="tx1"/>
                </a:solidFill>
              </a:rPr>
              <a:t>טאב</a:t>
            </a:r>
            <a:r>
              <a:rPr lang="he-IL" sz="1100" dirty="0">
                <a:solidFill>
                  <a:schemeClr val="tx1"/>
                </a:solidFill>
              </a:rPr>
              <a:t> "התחבר"</a:t>
            </a:r>
          </a:p>
        </p:txBody>
      </p:sp>
      <p:sp>
        <p:nvSpPr>
          <p:cNvPr id="12" name="בועת מחשבה: ענן 11">
            <a:extLst>
              <a:ext uri="{FF2B5EF4-FFF2-40B4-BE49-F238E27FC236}">
                <a16:creationId xmlns:a16="http://schemas.microsoft.com/office/drawing/2014/main" id="{B493A48B-1EE4-483B-86D4-E525CCEC3DD0}"/>
              </a:ext>
            </a:extLst>
          </p:cNvPr>
          <p:cNvSpPr/>
          <p:nvPr/>
        </p:nvSpPr>
        <p:spPr>
          <a:xfrm>
            <a:off x="662216" y="463601"/>
            <a:ext cx="2799470" cy="1493625"/>
          </a:xfrm>
          <a:prstGeom prst="cloudCallout">
            <a:avLst>
              <a:gd name="adj1" fmla="val 68218"/>
              <a:gd name="adj2" fmla="val 427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לתהליך הרשמה לחץ על </a:t>
            </a:r>
            <a:r>
              <a:rPr lang="he-IL" sz="1100" dirty="0" err="1">
                <a:solidFill>
                  <a:schemeClr val="tx1"/>
                </a:solidFill>
              </a:rPr>
              <a:t>טאב</a:t>
            </a:r>
            <a:r>
              <a:rPr lang="he-IL" sz="1100" dirty="0">
                <a:solidFill>
                  <a:schemeClr val="tx1"/>
                </a:solidFill>
              </a:rPr>
              <a:t> "הירשם"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9C8A0-64B5-433D-9751-383B30AEDFF4}"/>
              </a:ext>
            </a:extLst>
          </p:cNvPr>
          <p:cNvSpPr txBox="1"/>
          <p:nvPr/>
        </p:nvSpPr>
        <p:spPr>
          <a:xfrm>
            <a:off x="8148849" y="208977"/>
            <a:ext cx="404315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התחברות ראשי למערכת, ניתן לעבור בין </a:t>
            </a:r>
            <a:r>
              <a:rPr lang="he-IL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טאבים</a:t>
            </a:r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"התחבר" ו"הירשם", ולהתחבר למערכת - דרך הרשמה רגילה או דרך משתמש גוגל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099860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FF56474-D545-4751-85D0-B9C2DE3A0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671" y="0"/>
            <a:ext cx="38586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64EBB790-27F1-4D21-BA4F-54006D1598FA}"/>
              </a:ext>
            </a:extLst>
          </p:cNvPr>
          <p:cNvSpPr/>
          <p:nvPr/>
        </p:nvSpPr>
        <p:spPr>
          <a:xfrm>
            <a:off x="5912778" y="1484617"/>
            <a:ext cx="400692" cy="364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DF15C6E3-39E7-49DD-AB30-9934B8077158}"/>
              </a:ext>
            </a:extLst>
          </p:cNvPr>
          <p:cNvSpPr/>
          <p:nvPr/>
        </p:nvSpPr>
        <p:spPr>
          <a:xfrm>
            <a:off x="7489861" y="940085"/>
            <a:ext cx="323636" cy="3339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4" action="ppaction://hlinksldjump"/>
            <a:extLst>
              <a:ext uri="{FF2B5EF4-FFF2-40B4-BE49-F238E27FC236}">
                <a16:creationId xmlns:a16="http://schemas.microsoft.com/office/drawing/2014/main" id="{2C8D9D0D-4093-4C34-8BC9-C784AA706F14}"/>
              </a:ext>
            </a:extLst>
          </p:cNvPr>
          <p:cNvSpPr/>
          <p:nvPr/>
        </p:nvSpPr>
        <p:spPr>
          <a:xfrm>
            <a:off x="5054885" y="5306602"/>
            <a:ext cx="2126751" cy="4366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37F1E6-8CC1-4BE7-93D0-29113C6D4702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"הצטרפות לקבוצת רכישה" החלק הראשון. במסך זה הלקוח בוחר איזה אביזר הוא מעוניין לרכוש, ולוחץ על הכפתור הבא.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156FAE19-58F3-4EDD-B215-25CF6253955A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לחלק השני 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811B4ADA-E369-42C5-81F3-C2501BD70BDF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3C63B41B-81D3-495D-B3F7-4BA756DE67CF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1658110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841354E-A447-427A-8F93-4E676DEC5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FA4A83ED-02DB-4BD6-AF59-DEEE9372758B}"/>
              </a:ext>
            </a:extLst>
          </p:cNvPr>
          <p:cNvSpPr/>
          <p:nvPr/>
        </p:nvSpPr>
        <p:spPr>
          <a:xfrm>
            <a:off x="5912778" y="1484616"/>
            <a:ext cx="400692" cy="385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96514744-A155-44E2-9255-ADB55620297E}"/>
              </a:ext>
            </a:extLst>
          </p:cNvPr>
          <p:cNvSpPr/>
          <p:nvPr/>
        </p:nvSpPr>
        <p:spPr>
          <a:xfrm>
            <a:off x="7515546" y="955497"/>
            <a:ext cx="333910" cy="354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3" action="ppaction://hlinksldjump"/>
            <a:extLst>
              <a:ext uri="{FF2B5EF4-FFF2-40B4-BE49-F238E27FC236}">
                <a16:creationId xmlns:a16="http://schemas.microsoft.com/office/drawing/2014/main" id="{61104C49-1EB0-40E2-811A-9900FB80EDF2}"/>
              </a:ext>
            </a:extLst>
          </p:cNvPr>
          <p:cNvSpPr/>
          <p:nvPr/>
        </p:nvSpPr>
        <p:spPr>
          <a:xfrm>
            <a:off x="5008652" y="5409344"/>
            <a:ext cx="2178121" cy="4623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5" action="ppaction://hlinksldjump"/>
            <a:extLst>
              <a:ext uri="{FF2B5EF4-FFF2-40B4-BE49-F238E27FC236}">
                <a16:creationId xmlns:a16="http://schemas.microsoft.com/office/drawing/2014/main" id="{9F615CC6-A360-44FF-BAAB-C7D2B460BA89}"/>
              </a:ext>
            </a:extLst>
          </p:cNvPr>
          <p:cNvSpPr/>
          <p:nvPr/>
        </p:nvSpPr>
        <p:spPr>
          <a:xfrm>
            <a:off x="5167901" y="4500081"/>
            <a:ext cx="1864760" cy="349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D93350-362A-4149-8693-FA18B0040BD8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"הצטרפות לקבוצת רכישה" החלק השני. במסך זה הלקוח ממלא את שמו , ומוסיף כתובת. לאחר מכן לוחץ על הכפתור סיום.</a:t>
            </a:r>
            <a:endParaRPr lang="he-IL" dirty="0"/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2C2A14CD-D5C8-4AA8-8304-6FFB2C7C7507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E000990A-5D1C-4B68-A714-375E69BD03FF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BE9F4630-C197-41C1-9917-F7B6E06986DE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לסיום התהליך</a:t>
            </a:r>
          </a:p>
        </p:txBody>
      </p:sp>
    </p:spTree>
    <p:extLst>
      <p:ext uri="{BB962C8B-B14F-4D97-AF65-F5344CB8AC3E}">
        <p14:creationId xmlns:p14="http://schemas.microsoft.com/office/powerpoint/2010/main" val="467698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715AC29-9F6F-46AF-93C2-FF6DA3B0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D8124118-A63D-459E-A0F9-1ED77E28373D}"/>
              </a:ext>
            </a:extLst>
          </p:cNvPr>
          <p:cNvSpPr/>
          <p:nvPr/>
        </p:nvSpPr>
        <p:spPr>
          <a:xfrm>
            <a:off x="5912778" y="1484616"/>
            <a:ext cx="400692" cy="416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C138DE5C-2173-4C3C-9C1B-DBBBA8BC9952}"/>
              </a:ext>
            </a:extLst>
          </p:cNvPr>
          <p:cNvSpPr/>
          <p:nvPr/>
        </p:nvSpPr>
        <p:spPr>
          <a:xfrm>
            <a:off x="7462463" y="953784"/>
            <a:ext cx="400692" cy="416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3" action="ppaction://hlinksldjump"/>
            <a:extLst>
              <a:ext uri="{FF2B5EF4-FFF2-40B4-BE49-F238E27FC236}">
                <a16:creationId xmlns:a16="http://schemas.microsoft.com/office/drawing/2014/main" id="{AB68DB72-9FD9-4D6C-AC03-2029DF547161}"/>
              </a:ext>
            </a:extLst>
          </p:cNvPr>
          <p:cNvSpPr/>
          <p:nvPr/>
        </p:nvSpPr>
        <p:spPr>
          <a:xfrm>
            <a:off x="5003515" y="5404207"/>
            <a:ext cx="2188395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0EA34-F760-4331-972F-6910D74891CC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"תשלום". במסך זה הלקוח בוחר את סוג הכרטיס בו הוא הולך לשלם, וממלא את פרטי אמצעי התשלום. לאחר מכן הוא לוחץ על כפתור " הוסף כרטיס".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EC6E2BAC-983B-45F2-9C6A-E3E596C2F263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F3DF3A25-C3A0-412E-8315-FFD9F3B18805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F4395F94-948A-4FDA-9BCA-688E40958C5B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להוספת הכרטיס</a:t>
            </a:r>
          </a:p>
        </p:txBody>
      </p:sp>
    </p:spTree>
    <p:extLst>
      <p:ext uri="{BB962C8B-B14F-4D97-AF65-F5344CB8AC3E}">
        <p14:creationId xmlns:p14="http://schemas.microsoft.com/office/powerpoint/2010/main" val="4276384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06C563-168E-47C1-8D3D-29DF4E0BF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0DEECD05-32E2-43D9-B88A-64A7FAD36776}"/>
              </a:ext>
            </a:extLst>
          </p:cNvPr>
          <p:cNvSpPr/>
          <p:nvPr/>
        </p:nvSpPr>
        <p:spPr>
          <a:xfrm>
            <a:off x="5912778" y="1484616"/>
            <a:ext cx="400692" cy="416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DB1606A8-61BC-4005-A915-BBA04964F8D2}"/>
              </a:ext>
            </a:extLst>
          </p:cNvPr>
          <p:cNvSpPr/>
          <p:nvPr/>
        </p:nvSpPr>
        <p:spPr>
          <a:xfrm>
            <a:off x="7452189" y="922962"/>
            <a:ext cx="400692" cy="416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42E40C-486E-4B13-B591-FDC535AF4566}"/>
              </a:ext>
            </a:extLst>
          </p:cNvPr>
          <p:cNvSpPr txBox="1"/>
          <p:nvPr/>
        </p:nvSpPr>
        <p:spPr>
          <a:xfrm>
            <a:off x="8148849" y="208977"/>
            <a:ext cx="4043151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"שאל את המומחה". במסך זה הלקוח יכול לחפש שאלה מסוימת, להסתכל על שאלות ששאלו, ולהוסיף שאלה. הלקוח לוחץ על החץ "לחזור לאחור" על מנת לחזור לתפריט הראשי. </a:t>
            </a:r>
            <a:endParaRPr lang="he-IL" dirty="0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7E54AFBB-9ACA-455F-B2DC-B7D4C72EA6E2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06ECC407-69A4-414E-BCE2-34E1B0716D82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453659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FF4ECB8-925B-4062-B3BE-76EFFE365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F6438D7F-3A0E-4B0A-A17A-8738BB016E8B}"/>
              </a:ext>
            </a:extLst>
          </p:cNvPr>
          <p:cNvSpPr/>
          <p:nvPr/>
        </p:nvSpPr>
        <p:spPr>
          <a:xfrm>
            <a:off x="5912778" y="1484616"/>
            <a:ext cx="400692" cy="416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97DF0037-601B-4ABC-8FAC-9D89596F5F43}"/>
              </a:ext>
            </a:extLst>
          </p:cNvPr>
          <p:cNvSpPr/>
          <p:nvPr/>
        </p:nvSpPr>
        <p:spPr>
          <a:xfrm>
            <a:off x="7405956" y="928099"/>
            <a:ext cx="400692" cy="416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2F256E-3DDE-4140-A789-60AB59724FD5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"חלץ אותי". במסך זה הלקוח משתף את המחלץ במיקומו, על מנת שזה יקרה הוא לוחץ על כפתור "אתר אותי" ואז על כפתור "שלח מיקום". </a:t>
            </a:r>
            <a:endParaRPr lang="he-IL" dirty="0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0E186AB6-8030-446A-ADF8-C1062711C656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B6982467-8443-4181-B201-A1A4A0CA1740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4185325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5A51C2A-E532-4343-B72A-6220E396A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F55B9B73-6FEF-41C7-9D6E-3A03F4683768}"/>
              </a:ext>
            </a:extLst>
          </p:cNvPr>
          <p:cNvSpPr/>
          <p:nvPr/>
        </p:nvSpPr>
        <p:spPr>
          <a:xfrm>
            <a:off x="7469312" y="960634"/>
            <a:ext cx="395555" cy="354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4184EC72-ECE8-4945-9DBF-DB57E181A086}"/>
              </a:ext>
            </a:extLst>
          </p:cNvPr>
          <p:cNvSpPr/>
          <p:nvPr/>
        </p:nvSpPr>
        <p:spPr>
          <a:xfrm>
            <a:off x="5941887" y="1529137"/>
            <a:ext cx="395555" cy="3544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hlinkClick r:id="rId3" action="ppaction://hlinksldjump"/>
            <a:extLst>
              <a:ext uri="{FF2B5EF4-FFF2-40B4-BE49-F238E27FC236}">
                <a16:creationId xmlns:a16="http://schemas.microsoft.com/office/drawing/2014/main" id="{F99DA7B3-BEFA-42A6-80DF-3E64B01B8905}"/>
              </a:ext>
            </a:extLst>
          </p:cNvPr>
          <p:cNvSpPr/>
          <p:nvPr/>
        </p:nvSpPr>
        <p:spPr>
          <a:xfrm>
            <a:off x="5941887" y="1484616"/>
            <a:ext cx="395555" cy="3989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DFE6C-00F7-4E86-A97A-903E4D3E620F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"שוק חליפין". במסך זה הלקוח יכול לרכוש פריטים יד שניה, כמו כן לעלות מוצרים באופן אישי. </a:t>
            </a:r>
            <a:endParaRPr lang="he-IL" dirty="0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08437B17-E5C2-4BAD-985A-A32F2A404FBC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C45A19FE-12B7-4477-89F0-7E68A42BC6C8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2193112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4673D23-75AC-4DF1-8F16-FD1754E81D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7A0766C2-FBC2-4FDA-8A63-1787A248F059}"/>
              </a:ext>
            </a:extLst>
          </p:cNvPr>
          <p:cNvSpPr/>
          <p:nvPr/>
        </p:nvSpPr>
        <p:spPr>
          <a:xfrm>
            <a:off x="5598942" y="2616591"/>
            <a:ext cx="914400" cy="675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4" action="ppaction://hlinksldjump"/>
            <a:extLst>
              <a:ext uri="{FF2B5EF4-FFF2-40B4-BE49-F238E27FC236}">
                <a16:creationId xmlns:a16="http://schemas.microsoft.com/office/drawing/2014/main" id="{2DC5D60A-A9B8-457E-808C-C2DF9351BCEC}"/>
              </a:ext>
            </a:extLst>
          </p:cNvPr>
          <p:cNvSpPr/>
          <p:nvPr/>
        </p:nvSpPr>
        <p:spPr>
          <a:xfrm>
            <a:off x="4572000" y="3629465"/>
            <a:ext cx="928468" cy="71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5" action="ppaction://hlinksldjump"/>
            <a:extLst>
              <a:ext uri="{FF2B5EF4-FFF2-40B4-BE49-F238E27FC236}">
                <a16:creationId xmlns:a16="http://schemas.microsoft.com/office/drawing/2014/main" id="{B25BF7EB-C607-4292-9BBC-FBABA0A5F43A}"/>
              </a:ext>
            </a:extLst>
          </p:cNvPr>
          <p:cNvSpPr/>
          <p:nvPr/>
        </p:nvSpPr>
        <p:spPr>
          <a:xfrm>
            <a:off x="6752492" y="3629465"/>
            <a:ext cx="956603" cy="71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38F7E-AE07-44A9-AA6D-8DE4EE48598D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ראשי של הספק. במסך זה הספק יכול לראות את הקריאות לחילוץ אשר ממתינות לחילוץ, הכנסות חודשיות, והיסטוריית חילוצים.</a:t>
            </a:r>
            <a:endParaRPr lang="he-IL" dirty="0"/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61A0E5A3-F7CE-4FE6-B43D-541C530A43B7}"/>
              </a:ext>
            </a:extLst>
          </p:cNvPr>
          <p:cNvSpPr/>
          <p:nvPr/>
        </p:nvSpPr>
        <p:spPr>
          <a:xfrm>
            <a:off x="1985844" y="2616591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קריאה לחילוץ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827DDA98-19C1-4F73-8EB8-6745ECFB5B13}"/>
              </a:ext>
            </a:extLst>
          </p:cNvPr>
          <p:cNvSpPr/>
          <p:nvPr/>
        </p:nvSpPr>
        <p:spPr>
          <a:xfrm>
            <a:off x="1920196" y="3629465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היסטוריית חילוצים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C57960C9-0BBF-4840-A2AF-A4A8D06C1EC9}"/>
              </a:ext>
            </a:extLst>
          </p:cNvPr>
          <p:cNvSpPr/>
          <p:nvPr/>
        </p:nvSpPr>
        <p:spPr>
          <a:xfrm>
            <a:off x="8518532" y="3504674"/>
            <a:ext cx="1523999" cy="874015"/>
          </a:xfrm>
          <a:prstGeom prst="cloudCallout">
            <a:avLst>
              <a:gd name="adj1" fmla="val -89652"/>
              <a:gd name="adj2" fmla="val 1336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הכנסות חודשיות</a:t>
            </a:r>
          </a:p>
        </p:txBody>
      </p:sp>
    </p:spTree>
    <p:extLst>
      <p:ext uri="{BB962C8B-B14F-4D97-AF65-F5344CB8AC3E}">
        <p14:creationId xmlns:p14="http://schemas.microsoft.com/office/powerpoint/2010/main" val="1448023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800889D-1C66-4E4E-8574-06FEC1559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0F0065B9-BEFF-4051-BA22-A3AF79EADE54}"/>
              </a:ext>
            </a:extLst>
          </p:cNvPr>
          <p:cNvSpPr/>
          <p:nvPr/>
        </p:nvSpPr>
        <p:spPr>
          <a:xfrm>
            <a:off x="6414868" y="5430129"/>
            <a:ext cx="1125415" cy="3798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4" action="ppaction://hlinksldjump"/>
            <a:extLst>
              <a:ext uri="{FF2B5EF4-FFF2-40B4-BE49-F238E27FC236}">
                <a16:creationId xmlns:a16="http://schemas.microsoft.com/office/drawing/2014/main" id="{D7C7ED7F-A55D-41F5-8AA0-D83D6F075F56}"/>
              </a:ext>
            </a:extLst>
          </p:cNvPr>
          <p:cNvSpPr/>
          <p:nvPr/>
        </p:nvSpPr>
        <p:spPr>
          <a:xfrm>
            <a:off x="5950634" y="1519311"/>
            <a:ext cx="351692" cy="33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4" action="ppaction://hlinksldjump"/>
            <a:extLst>
              <a:ext uri="{FF2B5EF4-FFF2-40B4-BE49-F238E27FC236}">
                <a16:creationId xmlns:a16="http://schemas.microsoft.com/office/drawing/2014/main" id="{BED57DD4-A7D6-4756-A65D-81EDB21C58CD}"/>
              </a:ext>
            </a:extLst>
          </p:cNvPr>
          <p:cNvSpPr/>
          <p:nvPr/>
        </p:nvSpPr>
        <p:spPr>
          <a:xfrm>
            <a:off x="7495735" y="982394"/>
            <a:ext cx="351692" cy="33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1321EC-6EFF-44D6-9482-3559B77B4A24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"קריאה לחילוץ" החלק הראשון. במסך זה הספק מקבל פרטים אודות החילוץ המוצע, והוא יכול לבחור אם לקחת את החילוץ או לא. </a:t>
            </a:r>
            <a:endParaRPr lang="he-IL" dirty="0"/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8856CEB0-67E8-43E7-88FB-D84C115774FE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115C898D-9C32-441F-92D9-A6F02AF0F8C5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51CF77BF-04B0-4664-98BC-7185F03B7F8E}"/>
              </a:ext>
            </a:extLst>
          </p:cNvPr>
          <p:cNvSpPr/>
          <p:nvPr/>
        </p:nvSpPr>
        <p:spPr>
          <a:xfrm>
            <a:off x="10363926" y="4686872"/>
            <a:ext cx="1523999" cy="874015"/>
          </a:xfrm>
          <a:prstGeom prst="cloudCallout">
            <a:avLst>
              <a:gd name="adj1" fmla="val -238217"/>
              <a:gd name="adj2" fmla="val 626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לחץ על "אשר"</a:t>
            </a:r>
          </a:p>
        </p:txBody>
      </p:sp>
    </p:spTree>
    <p:extLst>
      <p:ext uri="{BB962C8B-B14F-4D97-AF65-F5344CB8AC3E}">
        <p14:creationId xmlns:p14="http://schemas.microsoft.com/office/powerpoint/2010/main" val="1680234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EF476C7-827B-445E-96BA-BE73EDAD5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399C0372-0069-4B28-A06C-7E376524169E}"/>
              </a:ext>
            </a:extLst>
          </p:cNvPr>
          <p:cNvSpPr/>
          <p:nvPr/>
        </p:nvSpPr>
        <p:spPr>
          <a:xfrm>
            <a:off x="5078437" y="5472332"/>
            <a:ext cx="2138289" cy="3516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8E924F53-0FC5-41D5-8B50-CAE318E566DF}"/>
              </a:ext>
            </a:extLst>
          </p:cNvPr>
          <p:cNvSpPr/>
          <p:nvPr/>
        </p:nvSpPr>
        <p:spPr>
          <a:xfrm>
            <a:off x="5950634" y="1519311"/>
            <a:ext cx="351692" cy="33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7BE0FEC2-F930-4EF6-A013-1EB8081C5B49}"/>
              </a:ext>
            </a:extLst>
          </p:cNvPr>
          <p:cNvSpPr/>
          <p:nvPr/>
        </p:nvSpPr>
        <p:spPr>
          <a:xfrm>
            <a:off x="7498080" y="956603"/>
            <a:ext cx="365760" cy="3094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D8EBC-EC40-4EE0-BC6D-B8C2B3F939DD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"קריאה לחילוץ" החלק השני. במסך זה הספק רואה המסלול נסיעה ללקוח, ומתחיל בניווט. 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1DDD901B-F42C-4E1F-91E6-CC7AA28EC92F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829FF789-AD38-498E-816D-1848CE8D99BC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B7707071-4FBE-44E2-96F4-E6AF69480E38}"/>
              </a:ext>
            </a:extLst>
          </p:cNvPr>
          <p:cNvSpPr/>
          <p:nvPr/>
        </p:nvSpPr>
        <p:spPr>
          <a:xfrm>
            <a:off x="10290879" y="5072153"/>
            <a:ext cx="1523999" cy="874015"/>
          </a:xfrm>
          <a:prstGeom prst="cloudCallout">
            <a:avLst>
              <a:gd name="adj1" fmla="val -259790"/>
              <a:gd name="adj2" fmla="val 2682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לחץ על "התחל בניווט" להגעה ללקוח</a:t>
            </a:r>
          </a:p>
        </p:txBody>
      </p:sp>
    </p:spTree>
    <p:extLst>
      <p:ext uri="{BB962C8B-B14F-4D97-AF65-F5344CB8AC3E}">
        <p14:creationId xmlns:p14="http://schemas.microsoft.com/office/powerpoint/2010/main" val="1792777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D8B6E92-D123-4167-AFD5-8628BE902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2123070E-9CF8-49AA-A98A-A74F53A0D862}"/>
              </a:ext>
            </a:extLst>
          </p:cNvPr>
          <p:cNvSpPr/>
          <p:nvPr/>
        </p:nvSpPr>
        <p:spPr>
          <a:xfrm>
            <a:off x="5950634" y="1519311"/>
            <a:ext cx="351692" cy="33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0719CA07-D10B-4EDA-AD9F-BEE755AAA45F}"/>
              </a:ext>
            </a:extLst>
          </p:cNvPr>
          <p:cNvSpPr/>
          <p:nvPr/>
        </p:nvSpPr>
        <p:spPr>
          <a:xfrm>
            <a:off x="7554351" y="942535"/>
            <a:ext cx="295421" cy="2813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E3FB4-3D36-4FFC-AB66-D45898D5532A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"קריאה לחילוץ" החלק השלישי. במסך זה הספק מקבל סיכום כללי של הגרירה אשר נשמר במאגרי המידע של המערכת לשימושים נוספים. </a:t>
            </a:r>
            <a:endParaRPr lang="he-IL" dirty="0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4546CDED-68C2-4285-A25C-613EC6AFFA83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B933C5FC-ED2E-47BF-A6C7-B5675BAB68DD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FFC5322A-3244-4F19-BBF6-09004E11BFBF}"/>
              </a:ext>
            </a:extLst>
          </p:cNvPr>
          <p:cNvSpPr/>
          <p:nvPr/>
        </p:nvSpPr>
        <p:spPr>
          <a:xfrm>
            <a:off x="9623059" y="4748517"/>
            <a:ext cx="1523999" cy="874015"/>
          </a:xfrm>
          <a:prstGeom prst="cloudCallout">
            <a:avLst>
              <a:gd name="adj1" fmla="val -212599"/>
              <a:gd name="adj2" fmla="val 568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לחץ על "סיום השירות" לסיום התהליך</a:t>
            </a:r>
          </a:p>
        </p:txBody>
      </p:sp>
    </p:spTree>
    <p:extLst>
      <p:ext uri="{BB962C8B-B14F-4D97-AF65-F5344CB8AC3E}">
        <p14:creationId xmlns:p14="http://schemas.microsoft.com/office/powerpoint/2010/main" val="2019855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A686EB9-038E-493C-A429-A9851D9617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43" y="0"/>
            <a:ext cx="3957514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B879F48D-D7EA-4C81-9823-CAA51A7EFBD8}"/>
              </a:ext>
            </a:extLst>
          </p:cNvPr>
          <p:cNvSpPr/>
          <p:nvPr/>
        </p:nvSpPr>
        <p:spPr>
          <a:xfrm>
            <a:off x="6164494" y="1690099"/>
            <a:ext cx="1304819" cy="5034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A47F244A-5067-4A5D-B4E4-1A1AE626E72B}"/>
              </a:ext>
            </a:extLst>
          </p:cNvPr>
          <p:cNvSpPr/>
          <p:nvPr/>
        </p:nvSpPr>
        <p:spPr>
          <a:xfrm>
            <a:off x="5003515" y="4936732"/>
            <a:ext cx="2183258" cy="4263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7CA901A5-B56C-4D31-AFFB-2CE0E1DF4E7D}"/>
              </a:ext>
            </a:extLst>
          </p:cNvPr>
          <p:cNvSpPr/>
          <p:nvPr/>
        </p:nvSpPr>
        <p:spPr>
          <a:xfrm>
            <a:off x="8848577" y="716204"/>
            <a:ext cx="31511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מסך הרשמה ראשי למערכת, ניתן לעבור בין </a:t>
            </a:r>
            <a:r>
              <a:rPr lang="he-IL" sz="1600" dirty="0" err="1">
                <a:latin typeface="Aharoni" panose="02010803020104030203" pitchFamily="2" charset="-79"/>
                <a:cs typeface="Aharoni" panose="02010803020104030203" pitchFamily="2" charset="-79"/>
              </a:rPr>
              <a:t>טאבים</a:t>
            </a:r>
            <a:r>
              <a:rPr lang="he-IL" sz="1600" dirty="0">
                <a:latin typeface="Aharoni" panose="02010803020104030203" pitchFamily="2" charset="-79"/>
                <a:cs typeface="Aharoni" panose="02010803020104030203" pitchFamily="2" charset="-79"/>
              </a:rPr>
              <a:t> "התחבר" ו"הירשם". ניתן לעבור לחלק "הבא" במסך ההרשמה.</a:t>
            </a:r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9B4B4C15-E0CA-47BF-9FEC-4D31E83D4357}"/>
              </a:ext>
            </a:extLst>
          </p:cNvPr>
          <p:cNvSpPr/>
          <p:nvPr/>
        </p:nvSpPr>
        <p:spPr>
          <a:xfrm>
            <a:off x="9392530" y="4189919"/>
            <a:ext cx="2799470" cy="1493625"/>
          </a:xfrm>
          <a:prstGeom prst="cloudCallout">
            <a:avLst>
              <a:gd name="adj1" fmla="val -92083"/>
              <a:gd name="adj2" fmla="val 220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לעבור למסך "הבא"</a:t>
            </a:r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4365150C-021F-4D0C-AA2C-A0B8B0FD5709}"/>
              </a:ext>
            </a:extLst>
          </p:cNvPr>
          <p:cNvSpPr/>
          <p:nvPr/>
        </p:nvSpPr>
        <p:spPr>
          <a:xfrm>
            <a:off x="9392530" y="2071731"/>
            <a:ext cx="2273776" cy="1041340"/>
          </a:xfrm>
          <a:prstGeom prst="cloudCallout">
            <a:avLst>
              <a:gd name="adj1" fmla="val -117039"/>
              <a:gd name="adj2" fmla="val -519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לחזרה למסך התחברות</a:t>
            </a:r>
          </a:p>
        </p:txBody>
      </p:sp>
    </p:spTree>
    <p:extLst>
      <p:ext uri="{BB962C8B-B14F-4D97-AF65-F5344CB8AC3E}">
        <p14:creationId xmlns:p14="http://schemas.microsoft.com/office/powerpoint/2010/main" val="12563822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C8B09DA-E479-48CF-A17A-DC7E89B9D5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4B764C18-36B6-4A3A-81EE-14FA5C45E31C}"/>
              </a:ext>
            </a:extLst>
          </p:cNvPr>
          <p:cNvSpPr/>
          <p:nvPr/>
        </p:nvSpPr>
        <p:spPr>
          <a:xfrm>
            <a:off x="5950634" y="1519311"/>
            <a:ext cx="351692" cy="33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34DFA771-99B7-4C63-BB9B-6BEEA8126E05}"/>
              </a:ext>
            </a:extLst>
          </p:cNvPr>
          <p:cNvSpPr/>
          <p:nvPr/>
        </p:nvSpPr>
        <p:spPr>
          <a:xfrm>
            <a:off x="7495735" y="982394"/>
            <a:ext cx="351692" cy="33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3A69B8-B654-4F38-BB65-6CCD0F19E08F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"היסטוריית חילוצים". במסך זה הספק מקבל סיכום הספק רואה את כל היסטוריית החילוצים שהיו לו. </a:t>
            </a:r>
            <a:endParaRPr lang="he-IL" dirty="0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221309AB-E2DD-4A82-9CAA-B687B9FDFCF6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DADF0FE1-2D33-44E5-9851-82CE935856B9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3437432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3F532543-2CD9-4357-B1D0-0C563B899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F4189859-9298-4027-BED1-43F20D8FB848}"/>
              </a:ext>
            </a:extLst>
          </p:cNvPr>
          <p:cNvSpPr/>
          <p:nvPr/>
        </p:nvSpPr>
        <p:spPr>
          <a:xfrm>
            <a:off x="5950634" y="1519311"/>
            <a:ext cx="351692" cy="33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DEE1261F-D312-4020-AE96-79E4C5DE8491}"/>
              </a:ext>
            </a:extLst>
          </p:cNvPr>
          <p:cNvSpPr/>
          <p:nvPr/>
        </p:nvSpPr>
        <p:spPr>
          <a:xfrm>
            <a:off x="7495735" y="982394"/>
            <a:ext cx="351692" cy="3376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3EB6BE-1849-4AD1-BDBC-EDBEDD77372A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"הכנסות חודשיות". במסך זה הספק רואה את כל ההכנסות לפי חודשים, ויכול לדפדף בן השנים. </a:t>
            </a:r>
            <a:endParaRPr lang="he-IL" dirty="0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C5991DC4-58E0-4C01-9283-EBA763770F33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CCD049ED-B3ED-4DE9-8831-0465A62E627F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1601107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84822FF-E800-4316-BD8B-0E27D8BB6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6F52D4E1-EA15-4AA9-8517-4238EFD0E1F8}"/>
              </a:ext>
            </a:extLst>
          </p:cNvPr>
          <p:cNvSpPr/>
          <p:nvPr/>
        </p:nvSpPr>
        <p:spPr>
          <a:xfrm>
            <a:off x="5655212" y="2489982"/>
            <a:ext cx="745588" cy="675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DDC872F6-DE84-4B6B-A127-0CDEF1195A06}"/>
              </a:ext>
            </a:extLst>
          </p:cNvPr>
          <p:cNvSpPr/>
          <p:nvPr/>
        </p:nvSpPr>
        <p:spPr>
          <a:xfrm>
            <a:off x="5655212" y="4642338"/>
            <a:ext cx="872197" cy="647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C8B126A7-7AA2-42B4-BA6E-E2031B2F180D}"/>
              </a:ext>
            </a:extLst>
          </p:cNvPr>
          <p:cNvSpPr/>
          <p:nvPr/>
        </p:nvSpPr>
        <p:spPr>
          <a:xfrm>
            <a:off x="6682154" y="3643532"/>
            <a:ext cx="1026941" cy="661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6" action="ppaction://hlinksldjump"/>
            <a:extLst>
              <a:ext uri="{FF2B5EF4-FFF2-40B4-BE49-F238E27FC236}">
                <a16:creationId xmlns:a16="http://schemas.microsoft.com/office/drawing/2014/main" id="{3849F03E-5B3A-4495-82F4-686086CC4D63}"/>
              </a:ext>
            </a:extLst>
          </p:cNvPr>
          <p:cNvSpPr/>
          <p:nvPr/>
        </p:nvSpPr>
        <p:spPr>
          <a:xfrm>
            <a:off x="5655212" y="3643532"/>
            <a:ext cx="1026942" cy="661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hlinkClick r:id="rId7" action="ppaction://hlinksldjump"/>
            <a:extLst>
              <a:ext uri="{FF2B5EF4-FFF2-40B4-BE49-F238E27FC236}">
                <a16:creationId xmlns:a16="http://schemas.microsoft.com/office/drawing/2014/main" id="{FD7113DD-C21C-4003-8D18-3F8569788BB7}"/>
              </a:ext>
            </a:extLst>
          </p:cNvPr>
          <p:cNvSpPr/>
          <p:nvPr/>
        </p:nvSpPr>
        <p:spPr>
          <a:xfrm>
            <a:off x="4515729" y="3643532"/>
            <a:ext cx="984739" cy="6611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>
            <a:hlinkClick r:id="rId8" action="ppaction://hlinksldjump"/>
            <a:extLst>
              <a:ext uri="{FF2B5EF4-FFF2-40B4-BE49-F238E27FC236}">
                <a16:creationId xmlns:a16="http://schemas.microsoft.com/office/drawing/2014/main" id="{9C11FAFD-1C7C-4B0B-AB4D-969BA7C6B9DE}"/>
              </a:ext>
            </a:extLst>
          </p:cNvPr>
          <p:cNvSpPr/>
          <p:nvPr/>
        </p:nvSpPr>
        <p:spPr>
          <a:xfrm>
            <a:off x="6682154" y="4642338"/>
            <a:ext cx="1026941" cy="647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hlinkClick r:id="rId9" action="ppaction://hlinksldjump"/>
            <a:extLst>
              <a:ext uri="{FF2B5EF4-FFF2-40B4-BE49-F238E27FC236}">
                <a16:creationId xmlns:a16="http://schemas.microsoft.com/office/drawing/2014/main" id="{8E8FFC31-FA74-457E-B8CF-75CA2EA865F5}"/>
              </a:ext>
            </a:extLst>
          </p:cNvPr>
          <p:cNvSpPr/>
          <p:nvPr/>
        </p:nvSpPr>
        <p:spPr>
          <a:xfrm>
            <a:off x="4515729" y="4642338"/>
            <a:ext cx="984739" cy="6471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D1342D-1B5A-4DF5-B964-1B968CF99068}"/>
              </a:ext>
            </a:extLst>
          </p:cNvPr>
          <p:cNvSpPr txBox="1"/>
          <p:nvPr/>
        </p:nvSpPr>
        <p:spPr>
          <a:xfrm>
            <a:off x="8148849" y="208977"/>
            <a:ext cx="4043151" cy="135421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ראשי של המנהל. במסך זה המנהל יכול לבחור בניהול אחד התהליכים אשר מופיעים במסך. כאשר הכפתור המרכזי ותהליך הליבה של המערכת הוא "ניהול קריאות".</a:t>
            </a:r>
          </a:p>
          <a:p>
            <a:endParaRPr lang="he-IL" dirty="0"/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CBB1CE39-EB7E-4449-B704-BE3DCFDEBEAB}"/>
              </a:ext>
            </a:extLst>
          </p:cNvPr>
          <p:cNvSpPr/>
          <p:nvPr/>
        </p:nvSpPr>
        <p:spPr>
          <a:xfrm>
            <a:off x="9325109" y="5238161"/>
            <a:ext cx="1997012" cy="1224284"/>
          </a:xfrm>
          <a:prstGeom prst="cloudCallout">
            <a:avLst>
              <a:gd name="adj1" fmla="val -130351"/>
              <a:gd name="adj2" fmla="val -6074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תהליך מלא אשר ניתן לקיים</a:t>
            </a:r>
          </a:p>
        </p:txBody>
      </p:sp>
    </p:spTree>
    <p:extLst>
      <p:ext uri="{BB962C8B-B14F-4D97-AF65-F5344CB8AC3E}">
        <p14:creationId xmlns:p14="http://schemas.microsoft.com/office/powerpoint/2010/main" val="1794166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A1968B17-32A2-4494-AE17-929489F7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43" y="0"/>
            <a:ext cx="3957514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30A4F9B5-46EE-4D72-BC4C-44A5350A3468}"/>
              </a:ext>
            </a:extLst>
          </p:cNvPr>
          <p:cNvSpPr/>
          <p:nvPr/>
        </p:nvSpPr>
        <p:spPr>
          <a:xfrm>
            <a:off x="7540283" y="956603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7EE88-2031-4ED8-97B3-AAF3D3644C5B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"קריאה לחילוץ". במסך זה המנהל יכול לשנות את מחיר הגרירה, להחליט מי יגרור, ואף לבטלו. </a:t>
            </a:r>
            <a:endParaRPr lang="he-IL" dirty="0"/>
          </a:p>
        </p:txBody>
      </p:sp>
      <p:sp>
        <p:nvSpPr>
          <p:cNvPr id="6" name="בועת מחשבה: ענן 5">
            <a:extLst>
              <a:ext uri="{FF2B5EF4-FFF2-40B4-BE49-F238E27FC236}">
                <a16:creationId xmlns:a16="http://schemas.microsoft.com/office/drawing/2014/main" id="{324FAC1E-3CF9-4D2D-9E6E-97AC1D113BB5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</p:spTree>
    <p:extLst>
      <p:ext uri="{BB962C8B-B14F-4D97-AF65-F5344CB8AC3E}">
        <p14:creationId xmlns:p14="http://schemas.microsoft.com/office/powerpoint/2010/main" val="3865220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E3C8FF6-99E8-4382-BF02-D0EFBCFD5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5957E9E3-C12A-4D6A-A385-D6B911F58346}"/>
              </a:ext>
            </a:extLst>
          </p:cNvPr>
          <p:cNvSpPr/>
          <p:nvPr/>
        </p:nvSpPr>
        <p:spPr>
          <a:xfrm>
            <a:off x="7540283" y="956603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331A3732-668C-4393-929C-105C19C34457}"/>
              </a:ext>
            </a:extLst>
          </p:cNvPr>
          <p:cNvSpPr/>
          <p:nvPr/>
        </p:nvSpPr>
        <p:spPr>
          <a:xfrm>
            <a:off x="5948289" y="1559169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615D01-B8F5-463F-9852-660AEF12BF7F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"ניהול קבוצות". במסך זה המנהל יכול לראות את הקבוצות שהוא פתח, ולהוסיף קבוצות חדשות. </a:t>
            </a:r>
            <a:endParaRPr lang="he-IL" dirty="0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1CF98B8D-5BF9-470C-9AFA-5EF42558E87F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5D8D6783-8C96-4FFB-8F23-5E529EB9050C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3146561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C7E54AC-1CCC-4016-B4CA-6922EF565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090" y="0"/>
            <a:ext cx="5614935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6206384E-C948-4856-8308-F04D96ABCA62}"/>
              </a:ext>
            </a:extLst>
          </p:cNvPr>
          <p:cNvSpPr/>
          <p:nvPr/>
        </p:nvSpPr>
        <p:spPr>
          <a:xfrm>
            <a:off x="8384345" y="970670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5BB8925C-AA80-4EE3-BEE9-DFDC77549181}"/>
              </a:ext>
            </a:extLst>
          </p:cNvPr>
          <p:cNvSpPr/>
          <p:nvPr/>
        </p:nvSpPr>
        <p:spPr>
          <a:xfrm>
            <a:off x="6794695" y="1547446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A5E9DE-D306-4A19-BB89-07703DF54693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"אישור שירותים". במסך זה המנהל יכול לראות את הבקשות של השירותים המשלימים במערת, לאשר ולדחות אותם. 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61AF9938-6730-4EBD-87EA-F41E238402C0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1B807101-41F7-41FE-BE7B-BB6D1235BAA0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104988"/>
              <a:gd name="adj2" fmla="val 15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0" name="מלבן 9">
            <a:hlinkClick r:id="rId3" action="ppaction://hlinksldjump"/>
            <a:extLst>
              <a:ext uri="{FF2B5EF4-FFF2-40B4-BE49-F238E27FC236}">
                <a16:creationId xmlns:a16="http://schemas.microsoft.com/office/drawing/2014/main" id="{188C05F0-E0B2-4D7C-B1D7-60366B4E863A}"/>
              </a:ext>
            </a:extLst>
          </p:cNvPr>
          <p:cNvSpPr/>
          <p:nvPr/>
        </p:nvSpPr>
        <p:spPr>
          <a:xfrm>
            <a:off x="7540283" y="956603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48355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80FFB86B-2D53-44DF-983A-0EF2AFA05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0B2CCE97-F62E-4A79-8803-C94CB437902D}"/>
              </a:ext>
            </a:extLst>
          </p:cNvPr>
          <p:cNvSpPr/>
          <p:nvPr/>
        </p:nvSpPr>
        <p:spPr>
          <a:xfrm>
            <a:off x="7540283" y="956603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EC374A75-63BA-4050-AB01-3EC8E2324076}"/>
              </a:ext>
            </a:extLst>
          </p:cNvPr>
          <p:cNvSpPr/>
          <p:nvPr/>
        </p:nvSpPr>
        <p:spPr>
          <a:xfrm>
            <a:off x="5948289" y="1531034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4F9A49-D49C-439B-A8D2-01E2D481A2DE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"הפקת דוחות". במסך זה המנהל יכול לצפות בדוחות, ולהיכנס אליהם. </a:t>
            </a:r>
            <a:endParaRPr lang="he-IL" dirty="0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39764AA3-04A5-4752-A2F4-0A72E4A059C6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B5EA05E0-BB51-4EBF-BF60-B366C7E06CE8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2867373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ED1E656D-9445-488C-B8B1-E09AFD7013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E6317908-311C-472B-AF54-48DC4F5FC3EE}"/>
              </a:ext>
            </a:extLst>
          </p:cNvPr>
          <p:cNvSpPr/>
          <p:nvPr/>
        </p:nvSpPr>
        <p:spPr>
          <a:xfrm>
            <a:off x="7568419" y="1041009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F9788656-7D16-4DCE-8964-CB6D41FB4ABD}"/>
              </a:ext>
            </a:extLst>
          </p:cNvPr>
          <p:cNvSpPr/>
          <p:nvPr/>
        </p:nvSpPr>
        <p:spPr>
          <a:xfrm>
            <a:off x="5948289" y="1559170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A21B11-5EDB-4C9A-9FD1-1D78E00883FC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"יומן". במסך זה המנהל יכול לראות את לוח הזמנים שלו, ולהוסיף ולמחוק אירועים. </a:t>
            </a:r>
            <a:endParaRPr lang="he-IL" dirty="0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CAE58C90-2400-4FAB-8D45-FBBB90F5F6B3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B822C089-1339-4671-BAF3-A3106B7E9FB3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3273141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38BB34B-6399-4175-B0DD-EE9DBA0D4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65308E90-E257-4FB3-A657-3BB55365511E}"/>
              </a:ext>
            </a:extLst>
          </p:cNvPr>
          <p:cNvSpPr/>
          <p:nvPr/>
        </p:nvSpPr>
        <p:spPr>
          <a:xfrm>
            <a:off x="7540283" y="956603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99F12622-0971-4CCB-A7D1-E26DBC5E4A52}"/>
              </a:ext>
            </a:extLst>
          </p:cNvPr>
          <p:cNvSpPr/>
          <p:nvPr/>
        </p:nvSpPr>
        <p:spPr>
          <a:xfrm>
            <a:off x="5948289" y="1516966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4" action="ppaction://hlinksldjump"/>
            <a:extLst>
              <a:ext uri="{FF2B5EF4-FFF2-40B4-BE49-F238E27FC236}">
                <a16:creationId xmlns:a16="http://schemas.microsoft.com/office/drawing/2014/main" id="{B2DE916E-E9C9-4F05-8807-838D6E4E8945}"/>
              </a:ext>
            </a:extLst>
          </p:cNvPr>
          <p:cNvSpPr/>
          <p:nvPr/>
        </p:nvSpPr>
        <p:spPr>
          <a:xfrm>
            <a:off x="6243711" y="2883877"/>
            <a:ext cx="354037" cy="337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90A87-1A56-47DF-8BE1-AE9B33F7A8D9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"מענה על שאלות ללקוחות" החלק הראשון. במסך זה המנהל צופה בשאלות של לקוחות, ויכול לענות להם ולהוסיף קובץ (שמע, תמונה, ווידאו). 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9810E121-FF5D-4883-ABA1-AB19E11C72D4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D3E85B04-658D-4525-81D5-AE2B6D50AD31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EB97AC21-C87F-4B8A-9211-FFE9BE2D35D5}"/>
              </a:ext>
            </a:extLst>
          </p:cNvPr>
          <p:cNvSpPr/>
          <p:nvPr/>
        </p:nvSpPr>
        <p:spPr>
          <a:xfrm>
            <a:off x="8688110" y="4156489"/>
            <a:ext cx="1523999" cy="874015"/>
          </a:xfrm>
          <a:prstGeom prst="cloudCallout">
            <a:avLst>
              <a:gd name="adj1" fmla="val -188666"/>
              <a:gd name="adj2" fmla="val -17301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לעלות תמונה</a:t>
            </a:r>
          </a:p>
        </p:txBody>
      </p:sp>
    </p:spTree>
    <p:extLst>
      <p:ext uri="{BB962C8B-B14F-4D97-AF65-F5344CB8AC3E}">
        <p14:creationId xmlns:p14="http://schemas.microsoft.com/office/powerpoint/2010/main" val="3802171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1263F93-C2EA-4EB9-9E65-39B93649F7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6005D59F-B726-43D9-871A-1B135CA8FBAB}"/>
              </a:ext>
            </a:extLst>
          </p:cNvPr>
          <p:cNvSpPr/>
          <p:nvPr/>
        </p:nvSpPr>
        <p:spPr>
          <a:xfrm>
            <a:off x="5948289" y="1519310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16BBBAFD-E0D1-4A4F-9633-EDEB7F284704}"/>
              </a:ext>
            </a:extLst>
          </p:cNvPr>
          <p:cNvSpPr/>
          <p:nvPr/>
        </p:nvSpPr>
        <p:spPr>
          <a:xfrm>
            <a:off x="5838092" y="4853354"/>
            <a:ext cx="576776" cy="5908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3" action="ppaction://hlinksldjump"/>
            <a:extLst>
              <a:ext uri="{FF2B5EF4-FFF2-40B4-BE49-F238E27FC236}">
                <a16:creationId xmlns:a16="http://schemas.microsoft.com/office/drawing/2014/main" id="{897C2293-30D3-4DA3-9CD8-DA7371647697}"/>
              </a:ext>
            </a:extLst>
          </p:cNvPr>
          <p:cNvSpPr/>
          <p:nvPr/>
        </p:nvSpPr>
        <p:spPr>
          <a:xfrm>
            <a:off x="5978769" y="1519310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5" action="ppaction://hlinksldjump"/>
            <a:extLst>
              <a:ext uri="{FF2B5EF4-FFF2-40B4-BE49-F238E27FC236}">
                <a16:creationId xmlns:a16="http://schemas.microsoft.com/office/drawing/2014/main" id="{85E097F1-0C7F-4F22-84D0-9233E1F3F03D}"/>
              </a:ext>
            </a:extLst>
          </p:cNvPr>
          <p:cNvSpPr/>
          <p:nvPr/>
        </p:nvSpPr>
        <p:spPr>
          <a:xfrm>
            <a:off x="7537939" y="970671"/>
            <a:ext cx="354037" cy="337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6A90C-BE13-42E1-9E10-BA68500DCC60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"מענה על שאלות ללקוחות" העלאת תמונה. במסך זה המנהל בחר לעלות תמונה . </a:t>
            </a:r>
            <a:endParaRPr lang="he-IL" dirty="0"/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C556BA5E-F4F0-4D0B-9E25-DF4389A0AE64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B2C3541C-C77D-4D49-BA90-D34BEE640388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2810872D-B920-4647-BFCB-F378B7104014}"/>
              </a:ext>
            </a:extLst>
          </p:cNvPr>
          <p:cNvSpPr/>
          <p:nvPr/>
        </p:nvSpPr>
        <p:spPr>
          <a:xfrm>
            <a:off x="8688110" y="4853354"/>
            <a:ext cx="1523999" cy="874015"/>
          </a:xfrm>
          <a:prstGeom prst="cloudCallout">
            <a:avLst>
              <a:gd name="adj1" fmla="val -206096"/>
              <a:gd name="adj2" fmla="val -10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לצילום</a:t>
            </a:r>
          </a:p>
        </p:txBody>
      </p:sp>
    </p:spTree>
    <p:extLst>
      <p:ext uri="{BB962C8B-B14F-4D97-AF65-F5344CB8AC3E}">
        <p14:creationId xmlns:p14="http://schemas.microsoft.com/office/powerpoint/2010/main" val="1400162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9A929191-9550-4A62-B178-26D3F0E9BC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ECA56BF8-8CA2-4087-BB41-D4C4433613E5}"/>
              </a:ext>
            </a:extLst>
          </p:cNvPr>
          <p:cNvSpPr/>
          <p:nvPr/>
        </p:nvSpPr>
        <p:spPr>
          <a:xfrm>
            <a:off x="7494998" y="934949"/>
            <a:ext cx="375007" cy="3750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9F8E04AE-B9DD-44E2-B9F2-F31C048EAA0D}"/>
              </a:ext>
            </a:extLst>
          </p:cNvPr>
          <p:cNvSpPr/>
          <p:nvPr/>
        </p:nvSpPr>
        <p:spPr>
          <a:xfrm>
            <a:off x="5034337" y="4931596"/>
            <a:ext cx="2142162" cy="4161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72B0E1A4-3D9B-485E-A93D-74C894FA09D3}"/>
              </a:ext>
            </a:extLst>
          </p:cNvPr>
          <p:cNvSpPr/>
          <p:nvPr/>
        </p:nvSpPr>
        <p:spPr>
          <a:xfrm>
            <a:off x="6169631" y="1700373"/>
            <a:ext cx="1325367" cy="5445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בועת מחשבה: ענן 6">
            <a:extLst>
              <a:ext uri="{FF2B5EF4-FFF2-40B4-BE49-F238E27FC236}">
                <a16:creationId xmlns:a16="http://schemas.microsoft.com/office/drawing/2014/main" id="{B154F2D4-D654-45CA-A40C-453C365A971F}"/>
              </a:ext>
            </a:extLst>
          </p:cNvPr>
          <p:cNvSpPr/>
          <p:nvPr/>
        </p:nvSpPr>
        <p:spPr>
          <a:xfrm>
            <a:off x="9392530" y="4184783"/>
            <a:ext cx="2799470" cy="1493625"/>
          </a:xfrm>
          <a:prstGeom prst="cloudCallout">
            <a:avLst>
              <a:gd name="adj1" fmla="val -128233"/>
              <a:gd name="adj2" fmla="val 1305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לעבור למסך הרשמה השלישי יש ללחוץ על כפתור "הבא"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D3C4D7-A2D9-4C0F-9CEF-322336D30BF3}"/>
              </a:ext>
            </a:extLst>
          </p:cNvPr>
          <p:cNvSpPr txBox="1"/>
          <p:nvPr/>
        </p:nvSpPr>
        <p:spPr>
          <a:xfrm>
            <a:off x="8148849" y="208977"/>
            <a:ext cx="404315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הרשמה חלק שני. יש למלא פרטים אישיים, וללחוץ על כפתור "הבא" על מנת לעבור לשלב הבא של ההרשמה. </a:t>
            </a:r>
          </a:p>
          <a:p>
            <a:endParaRPr lang="he-IL" dirty="0"/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3A047990-082B-4CAE-A5F4-F14B45B6FC2B}"/>
              </a:ext>
            </a:extLst>
          </p:cNvPr>
          <p:cNvSpPr/>
          <p:nvPr/>
        </p:nvSpPr>
        <p:spPr>
          <a:xfrm>
            <a:off x="8781158" y="1370889"/>
            <a:ext cx="1523999" cy="874015"/>
          </a:xfrm>
          <a:prstGeom prst="cloudCallout">
            <a:avLst>
              <a:gd name="adj1" fmla="val -90575"/>
              <a:gd name="adj2" fmla="val -816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</p:spTree>
    <p:extLst>
      <p:ext uri="{BB962C8B-B14F-4D97-AF65-F5344CB8AC3E}">
        <p14:creationId xmlns:p14="http://schemas.microsoft.com/office/powerpoint/2010/main" val="1527291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198C5B5-07E8-4265-91A2-E5E0109E5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4159F8DD-2632-49F2-84F4-C6A2E94EBCF2}"/>
              </a:ext>
            </a:extLst>
          </p:cNvPr>
          <p:cNvSpPr/>
          <p:nvPr/>
        </p:nvSpPr>
        <p:spPr>
          <a:xfrm>
            <a:off x="5948289" y="1477107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C942A57A-3692-4543-A80B-987285E4A99E}"/>
              </a:ext>
            </a:extLst>
          </p:cNvPr>
          <p:cNvSpPr/>
          <p:nvPr/>
        </p:nvSpPr>
        <p:spPr>
          <a:xfrm>
            <a:off x="5753686" y="2897945"/>
            <a:ext cx="351692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3" action="ppaction://hlinksldjump"/>
            <a:extLst>
              <a:ext uri="{FF2B5EF4-FFF2-40B4-BE49-F238E27FC236}">
                <a16:creationId xmlns:a16="http://schemas.microsoft.com/office/drawing/2014/main" id="{5E4C7301-630F-40A6-AC02-5A5DF27F112B}"/>
              </a:ext>
            </a:extLst>
          </p:cNvPr>
          <p:cNvSpPr/>
          <p:nvPr/>
        </p:nvSpPr>
        <p:spPr>
          <a:xfrm>
            <a:off x="5957667" y="1477107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5" action="ppaction://hlinksldjump"/>
            <a:extLst>
              <a:ext uri="{FF2B5EF4-FFF2-40B4-BE49-F238E27FC236}">
                <a16:creationId xmlns:a16="http://schemas.microsoft.com/office/drawing/2014/main" id="{30A9F88D-F06A-4C8A-8908-850B6FF77F87}"/>
              </a:ext>
            </a:extLst>
          </p:cNvPr>
          <p:cNvSpPr/>
          <p:nvPr/>
        </p:nvSpPr>
        <p:spPr>
          <a:xfrm>
            <a:off x="7544971" y="968326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24895B-6027-42A1-8C21-757CFCED1DFA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"מענה על שאלות ללקוחות" אחרי העלאת תמונה. במסך זה המנהל מקבל פידבק על העלאת התמונה. </a:t>
            </a:r>
            <a:endParaRPr lang="he-IL" dirty="0"/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7F774031-8BB7-4106-824E-146DCD049683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682A3715-FB25-40C0-ACBA-15E489C7B0AE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3A17BB76-F11E-42C4-99A6-B001A49EEE5B}"/>
              </a:ext>
            </a:extLst>
          </p:cNvPr>
          <p:cNvSpPr/>
          <p:nvPr/>
        </p:nvSpPr>
        <p:spPr>
          <a:xfrm>
            <a:off x="2264536" y="3080825"/>
            <a:ext cx="1523999" cy="874015"/>
          </a:xfrm>
          <a:prstGeom prst="cloudCallout">
            <a:avLst>
              <a:gd name="adj1" fmla="val 180228"/>
              <a:gd name="adj2" fmla="val -4675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עריכת טקסט</a:t>
            </a:r>
          </a:p>
        </p:txBody>
      </p:sp>
    </p:spTree>
    <p:extLst>
      <p:ext uri="{BB962C8B-B14F-4D97-AF65-F5344CB8AC3E}">
        <p14:creationId xmlns:p14="http://schemas.microsoft.com/office/powerpoint/2010/main" val="798469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DC4CBB2-E7E2-4FD3-9597-C5FE05E13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844ED0CC-8328-4C62-9476-0B0E4D4DF481}"/>
              </a:ext>
            </a:extLst>
          </p:cNvPr>
          <p:cNvSpPr/>
          <p:nvPr/>
        </p:nvSpPr>
        <p:spPr>
          <a:xfrm>
            <a:off x="5948289" y="1589649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ECD95C91-29C9-4908-9CD2-3951D5196BB5}"/>
              </a:ext>
            </a:extLst>
          </p:cNvPr>
          <p:cNvSpPr/>
          <p:nvPr/>
        </p:nvSpPr>
        <p:spPr>
          <a:xfrm>
            <a:off x="7507459" y="1010529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B1A89265-0AB9-4E92-9ABA-52C440222ACE}"/>
              </a:ext>
            </a:extLst>
          </p:cNvPr>
          <p:cNvSpPr/>
          <p:nvPr/>
        </p:nvSpPr>
        <p:spPr>
          <a:xfrm>
            <a:off x="5036234" y="5458265"/>
            <a:ext cx="2180492" cy="464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000EEA-61E3-4393-A4BF-1134DD8A1C2A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"מענה על שאלות ללקוחות" רישום תגובה. במסך זה המנהל רושם את התגובה לשאלה. 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814E8106-D328-45B8-BA80-239A143C3B6D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65987B2A-6709-4B80-A920-58A3CE0785EC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E8CE6075-0E72-4E33-803E-3D02F0087B2B}"/>
              </a:ext>
            </a:extLst>
          </p:cNvPr>
          <p:cNvSpPr/>
          <p:nvPr/>
        </p:nvSpPr>
        <p:spPr>
          <a:xfrm>
            <a:off x="1743669" y="5458265"/>
            <a:ext cx="1523999" cy="874015"/>
          </a:xfrm>
          <a:prstGeom prst="cloudCallout">
            <a:avLst>
              <a:gd name="adj1" fmla="val 155284"/>
              <a:gd name="adj2" fmla="val -2853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עדכון טקסט</a:t>
            </a:r>
          </a:p>
        </p:txBody>
      </p:sp>
    </p:spTree>
    <p:extLst>
      <p:ext uri="{BB962C8B-B14F-4D97-AF65-F5344CB8AC3E}">
        <p14:creationId xmlns:p14="http://schemas.microsoft.com/office/powerpoint/2010/main" val="15507128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2CAC0A3-483A-4B61-8D56-0ECC0814A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CB2972F5-8B3F-4BAA-8383-6B48C23D06EC}"/>
              </a:ext>
            </a:extLst>
          </p:cNvPr>
          <p:cNvSpPr/>
          <p:nvPr/>
        </p:nvSpPr>
        <p:spPr>
          <a:xfrm>
            <a:off x="5948289" y="1575582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4FCD8E63-1ABE-4E95-9011-93F521AEDAC5}"/>
              </a:ext>
            </a:extLst>
          </p:cNvPr>
          <p:cNvSpPr/>
          <p:nvPr/>
        </p:nvSpPr>
        <p:spPr>
          <a:xfrm>
            <a:off x="5008099" y="5458265"/>
            <a:ext cx="2180492" cy="3516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4" action="ppaction://hlinksldjump"/>
            <a:extLst>
              <a:ext uri="{FF2B5EF4-FFF2-40B4-BE49-F238E27FC236}">
                <a16:creationId xmlns:a16="http://schemas.microsoft.com/office/drawing/2014/main" id="{59D6B5E8-C352-4F67-8156-51A25AFBB5C8}"/>
              </a:ext>
            </a:extLst>
          </p:cNvPr>
          <p:cNvSpPr/>
          <p:nvPr/>
        </p:nvSpPr>
        <p:spPr>
          <a:xfrm>
            <a:off x="7535594" y="996462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303E3F-AA6E-418B-A834-377D2175BB04}"/>
              </a:ext>
            </a:extLst>
          </p:cNvPr>
          <p:cNvSpPr txBox="1"/>
          <p:nvPr/>
        </p:nvSpPr>
        <p:spPr>
          <a:xfrm>
            <a:off x="8148849" y="208977"/>
            <a:ext cx="4043151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"מענה על שאלות ללקוחות" אחרי העלאת תגובה. במסך זה המנהל מקבל פידבק על העלאת תגובה. 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DADF8F9E-936A-4D32-941B-DA9DB66093C2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96A00FAD-075C-4D58-AC90-66538D54BC35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CF273FC7-2F41-455F-B261-D6B0F2896326}"/>
              </a:ext>
            </a:extLst>
          </p:cNvPr>
          <p:cNvSpPr/>
          <p:nvPr/>
        </p:nvSpPr>
        <p:spPr>
          <a:xfrm>
            <a:off x="1743669" y="5458265"/>
            <a:ext cx="1523999" cy="874015"/>
          </a:xfrm>
          <a:prstGeom prst="cloudCallout">
            <a:avLst>
              <a:gd name="adj1" fmla="val 167886"/>
              <a:gd name="adj2" fmla="val -300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עדכון התשובה ללקוח</a:t>
            </a:r>
          </a:p>
        </p:txBody>
      </p:sp>
    </p:spTree>
    <p:extLst>
      <p:ext uri="{BB962C8B-B14F-4D97-AF65-F5344CB8AC3E}">
        <p14:creationId xmlns:p14="http://schemas.microsoft.com/office/powerpoint/2010/main" val="3835368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D0593974-941C-4DCA-90A7-40F851F68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40BA7EE6-485D-4E32-BFB1-5E988A3CB9AB}"/>
              </a:ext>
            </a:extLst>
          </p:cNvPr>
          <p:cNvSpPr/>
          <p:nvPr/>
        </p:nvSpPr>
        <p:spPr>
          <a:xfrm>
            <a:off x="5957667" y="1477107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3" action="ppaction://hlinksldjump"/>
            <a:extLst>
              <a:ext uri="{FF2B5EF4-FFF2-40B4-BE49-F238E27FC236}">
                <a16:creationId xmlns:a16="http://schemas.microsoft.com/office/drawing/2014/main" id="{BD7359E3-07A2-48E9-9437-841837E44E1D}"/>
              </a:ext>
            </a:extLst>
          </p:cNvPr>
          <p:cNvSpPr/>
          <p:nvPr/>
        </p:nvSpPr>
        <p:spPr>
          <a:xfrm>
            <a:off x="7587175" y="982393"/>
            <a:ext cx="295422" cy="2954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3" action="ppaction://hlinksldjump"/>
            <a:extLst>
              <a:ext uri="{FF2B5EF4-FFF2-40B4-BE49-F238E27FC236}">
                <a16:creationId xmlns:a16="http://schemas.microsoft.com/office/drawing/2014/main" id="{C800FD39-15F6-451D-B3EC-F17D03852456}"/>
              </a:ext>
            </a:extLst>
          </p:cNvPr>
          <p:cNvSpPr/>
          <p:nvPr/>
        </p:nvSpPr>
        <p:spPr>
          <a:xfrm>
            <a:off x="5064369" y="5401995"/>
            <a:ext cx="2166425" cy="436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4046AF-1789-4645-89A6-9D37D3725D2F}"/>
              </a:ext>
            </a:extLst>
          </p:cNvPr>
          <p:cNvSpPr txBox="1"/>
          <p:nvPr/>
        </p:nvSpPr>
        <p:spPr>
          <a:xfrm>
            <a:off x="8148849" y="208977"/>
            <a:ext cx="404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"מאגר לקוחות". במסך זה המנהל רואה את רשימת הלקוחות, יכול לחפש לקוח, ולהיכנס כדי לקבל פרטים נוספים. </a:t>
            </a:r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1186815D-D378-471A-B17B-A1FB2AB85C80}"/>
              </a:ext>
            </a:extLst>
          </p:cNvPr>
          <p:cNvSpPr/>
          <p:nvPr/>
        </p:nvSpPr>
        <p:spPr>
          <a:xfrm>
            <a:off x="8688111" y="1390489"/>
            <a:ext cx="1523999" cy="874015"/>
          </a:xfrm>
          <a:prstGeom prst="cloudCallout">
            <a:avLst>
              <a:gd name="adj1" fmla="val -90576"/>
              <a:gd name="adj2" fmla="val -7838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1D00E505-9C21-481C-B722-744C3128D4AD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10C6D558-9312-4244-BAD0-653AEC67FCC3}"/>
              </a:ext>
            </a:extLst>
          </p:cNvPr>
          <p:cNvSpPr/>
          <p:nvPr/>
        </p:nvSpPr>
        <p:spPr>
          <a:xfrm>
            <a:off x="1743669" y="5458265"/>
            <a:ext cx="1523999" cy="874015"/>
          </a:xfrm>
          <a:prstGeom prst="cloudCallout">
            <a:avLst>
              <a:gd name="adj1" fmla="val 167886"/>
              <a:gd name="adj2" fmla="val -3009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חזרה </a:t>
            </a:r>
            <a:r>
              <a:rPr lang="he-IL" sz="1100">
                <a:solidFill>
                  <a:schemeClr val="tx1"/>
                </a:solidFill>
              </a:rPr>
              <a:t>לתפריט הראשי</a:t>
            </a:r>
            <a:endParaRPr lang="he-IL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755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B9C6F33-5347-4A99-AA2C-2EA96B8BCC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71" y="0"/>
            <a:ext cx="3949058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2C85A10E-7836-4436-B94B-7C189BB269E3}"/>
              </a:ext>
            </a:extLst>
          </p:cNvPr>
          <p:cNvSpPr/>
          <p:nvPr/>
        </p:nvSpPr>
        <p:spPr>
          <a:xfrm>
            <a:off x="7520683" y="940085"/>
            <a:ext cx="318499" cy="3544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12D26314-DC13-41A1-A435-7B9DC73CB352}"/>
              </a:ext>
            </a:extLst>
          </p:cNvPr>
          <p:cNvSpPr/>
          <p:nvPr/>
        </p:nvSpPr>
        <p:spPr>
          <a:xfrm>
            <a:off x="6179905" y="1690099"/>
            <a:ext cx="1299682" cy="529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4" action="ppaction://hlinksldjump"/>
            <a:extLst>
              <a:ext uri="{FF2B5EF4-FFF2-40B4-BE49-F238E27FC236}">
                <a16:creationId xmlns:a16="http://schemas.microsoft.com/office/drawing/2014/main" id="{69E97B92-7574-49F2-933B-C610E9EB94C5}"/>
              </a:ext>
            </a:extLst>
          </p:cNvPr>
          <p:cNvSpPr/>
          <p:nvPr/>
        </p:nvSpPr>
        <p:spPr>
          <a:xfrm>
            <a:off x="5006939" y="4941869"/>
            <a:ext cx="2178121" cy="452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3" action="ppaction://hlinksldjump"/>
            <a:extLst>
              <a:ext uri="{FF2B5EF4-FFF2-40B4-BE49-F238E27FC236}">
                <a16:creationId xmlns:a16="http://schemas.microsoft.com/office/drawing/2014/main" id="{1BCA6330-2307-4EFE-9771-668562CEC8BC}"/>
              </a:ext>
            </a:extLst>
          </p:cNvPr>
          <p:cNvSpPr/>
          <p:nvPr/>
        </p:nvSpPr>
        <p:spPr>
          <a:xfrm>
            <a:off x="7520683" y="945223"/>
            <a:ext cx="333911" cy="3493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51610792-C0D5-4F8E-B639-08EB50DEA7FE}"/>
              </a:ext>
            </a:extLst>
          </p:cNvPr>
          <p:cNvSpPr/>
          <p:nvPr/>
        </p:nvSpPr>
        <p:spPr>
          <a:xfrm>
            <a:off x="8781158" y="1370889"/>
            <a:ext cx="1523999" cy="874015"/>
          </a:xfrm>
          <a:prstGeom prst="cloudCallout">
            <a:avLst>
              <a:gd name="adj1" fmla="val -90575"/>
              <a:gd name="adj2" fmla="val -816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BBB6E2-1194-442A-B6D0-40AA19267E48}"/>
              </a:ext>
            </a:extLst>
          </p:cNvPr>
          <p:cNvSpPr txBox="1"/>
          <p:nvPr/>
        </p:nvSpPr>
        <p:spPr>
          <a:xfrm>
            <a:off x="8148849" y="208977"/>
            <a:ext cx="4043151" cy="86177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הרשמה חלק שלישי. יש למלא פרטי אופנוע, וללחוץ על כפתור "סיום" על מנת לסיים את ההרשמה. </a:t>
            </a:r>
          </a:p>
          <a:p>
            <a:endParaRPr lang="he-IL" dirty="0"/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2CFBAC53-268A-49AD-B75E-1D1FD3A1E1D4}"/>
              </a:ext>
            </a:extLst>
          </p:cNvPr>
          <p:cNvSpPr/>
          <p:nvPr/>
        </p:nvSpPr>
        <p:spPr>
          <a:xfrm>
            <a:off x="8989829" y="5402073"/>
            <a:ext cx="1523999" cy="874015"/>
          </a:xfrm>
          <a:prstGeom prst="cloudCallout">
            <a:avLst>
              <a:gd name="adj1" fmla="val -99806"/>
              <a:gd name="adj2" fmla="val -478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סיום ההרשמה</a:t>
            </a:r>
          </a:p>
        </p:txBody>
      </p:sp>
    </p:spTree>
    <p:extLst>
      <p:ext uri="{BB962C8B-B14F-4D97-AF65-F5344CB8AC3E}">
        <p14:creationId xmlns:p14="http://schemas.microsoft.com/office/powerpoint/2010/main" val="1036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תמונה 7">
            <a:extLst>
              <a:ext uri="{FF2B5EF4-FFF2-40B4-BE49-F238E27FC236}">
                <a16:creationId xmlns:a16="http://schemas.microsoft.com/office/drawing/2014/main" id="{7DB92407-0094-4BCB-BE17-00B0885CB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43" y="0"/>
            <a:ext cx="3957514" cy="6858000"/>
          </a:xfrm>
          <a:prstGeom prst="rect">
            <a:avLst/>
          </a:prstGeom>
        </p:spPr>
      </p:pic>
      <p:sp>
        <p:nvSpPr>
          <p:cNvPr id="9" name="מלבן 8">
            <a:hlinkClick r:id="rId3" action="ppaction://hlinksldjump"/>
            <a:extLst>
              <a:ext uri="{FF2B5EF4-FFF2-40B4-BE49-F238E27FC236}">
                <a16:creationId xmlns:a16="http://schemas.microsoft.com/office/drawing/2014/main" id="{19698BB7-45DA-4D8A-965E-4EC6F18B104A}"/>
              </a:ext>
            </a:extLst>
          </p:cNvPr>
          <p:cNvSpPr/>
          <p:nvPr/>
        </p:nvSpPr>
        <p:spPr>
          <a:xfrm>
            <a:off x="6765533" y="3626778"/>
            <a:ext cx="893851" cy="69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>
            <a:hlinkClick r:id="rId4" action="ppaction://hlinksldjump"/>
            <a:extLst>
              <a:ext uri="{FF2B5EF4-FFF2-40B4-BE49-F238E27FC236}">
                <a16:creationId xmlns:a16="http://schemas.microsoft.com/office/drawing/2014/main" id="{5F50B0CC-D1AD-4E54-8D5D-F963E795AB89}"/>
              </a:ext>
            </a:extLst>
          </p:cNvPr>
          <p:cNvSpPr/>
          <p:nvPr/>
        </p:nvSpPr>
        <p:spPr>
          <a:xfrm>
            <a:off x="5650787" y="3626778"/>
            <a:ext cx="893851" cy="69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10">
            <a:hlinkClick r:id="rId5" action="ppaction://hlinksldjump"/>
            <a:extLst>
              <a:ext uri="{FF2B5EF4-FFF2-40B4-BE49-F238E27FC236}">
                <a16:creationId xmlns:a16="http://schemas.microsoft.com/office/drawing/2014/main" id="{6C543155-5A1D-4EE1-BD0D-CB0EE6B55050}"/>
              </a:ext>
            </a:extLst>
          </p:cNvPr>
          <p:cNvSpPr/>
          <p:nvPr/>
        </p:nvSpPr>
        <p:spPr>
          <a:xfrm>
            <a:off x="4525767" y="3626778"/>
            <a:ext cx="893851" cy="729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>
            <a:hlinkClick r:id="rId6" action="ppaction://hlinksldjump"/>
            <a:extLst>
              <a:ext uri="{FF2B5EF4-FFF2-40B4-BE49-F238E27FC236}">
                <a16:creationId xmlns:a16="http://schemas.microsoft.com/office/drawing/2014/main" id="{F84DF553-73E1-44D4-B09C-1D88C8887DD0}"/>
              </a:ext>
            </a:extLst>
          </p:cNvPr>
          <p:cNvSpPr/>
          <p:nvPr/>
        </p:nvSpPr>
        <p:spPr>
          <a:xfrm>
            <a:off x="6765533" y="4618234"/>
            <a:ext cx="893851" cy="6935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מלבן 12">
            <a:hlinkClick r:id="rId7" action="ppaction://hlinksldjump"/>
            <a:extLst>
              <a:ext uri="{FF2B5EF4-FFF2-40B4-BE49-F238E27FC236}">
                <a16:creationId xmlns:a16="http://schemas.microsoft.com/office/drawing/2014/main" id="{3F274A5F-5D59-49A3-B1D9-24FC5CF38562}"/>
              </a:ext>
            </a:extLst>
          </p:cNvPr>
          <p:cNvSpPr/>
          <p:nvPr/>
        </p:nvSpPr>
        <p:spPr>
          <a:xfrm>
            <a:off x="4525767" y="4618234"/>
            <a:ext cx="893851" cy="729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אליפסה 13">
            <a:hlinkClick r:id="rId8" action="ppaction://hlinksldjump"/>
            <a:extLst>
              <a:ext uri="{FF2B5EF4-FFF2-40B4-BE49-F238E27FC236}">
                <a16:creationId xmlns:a16="http://schemas.microsoft.com/office/drawing/2014/main" id="{2716B3AA-42E6-41E0-BCD1-1671202CA9D5}"/>
              </a:ext>
            </a:extLst>
          </p:cNvPr>
          <p:cNvSpPr/>
          <p:nvPr/>
        </p:nvSpPr>
        <p:spPr>
          <a:xfrm>
            <a:off x="5553183" y="2327097"/>
            <a:ext cx="945222" cy="940086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מלבן 14">
            <a:hlinkClick r:id="rId9" action="ppaction://hlinksldjump"/>
            <a:extLst>
              <a:ext uri="{FF2B5EF4-FFF2-40B4-BE49-F238E27FC236}">
                <a16:creationId xmlns:a16="http://schemas.microsoft.com/office/drawing/2014/main" id="{5D7AF0FD-CE79-4985-9F75-523053954894}"/>
              </a:ext>
            </a:extLst>
          </p:cNvPr>
          <p:cNvSpPr/>
          <p:nvPr/>
        </p:nvSpPr>
        <p:spPr>
          <a:xfrm>
            <a:off x="5599416" y="4618234"/>
            <a:ext cx="945222" cy="6421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BB19E2-9370-464C-9A83-190D6E4334E4}"/>
              </a:ext>
            </a:extLst>
          </p:cNvPr>
          <p:cNvSpPr txBox="1"/>
          <p:nvPr/>
        </p:nvSpPr>
        <p:spPr>
          <a:xfrm>
            <a:off x="8148849" y="208977"/>
            <a:ext cx="4043151" cy="160043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ראשי של הלקוח. במסך זה הלקוח יכול לבחור בשירות שהוא מעוניין בו. כאשר הכפתור המרכזי ושירות הליבה של המערכת הוא "חלץ אותי".</a:t>
            </a:r>
            <a:br>
              <a:rPr lang="en-US" sz="1600" b="1" dirty="0">
                <a:latin typeface="Aharoni" panose="02010803020104030203" pitchFamily="2" charset="-79"/>
                <a:cs typeface="Aharoni" panose="02010803020104030203" pitchFamily="2" charset="-79"/>
              </a:rPr>
            </a:br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כל </a:t>
            </a:r>
            <a:r>
              <a:rPr lang="he-IL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המסכיםה</a:t>
            </a:r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 ראשיים מוצגים כאשר בנינו בנוסף 3 תהליכים.</a:t>
            </a:r>
          </a:p>
          <a:p>
            <a:endParaRPr lang="he-IL" dirty="0"/>
          </a:p>
        </p:txBody>
      </p:sp>
      <p:sp>
        <p:nvSpPr>
          <p:cNvPr id="17" name="בועת מחשבה: ענן 16">
            <a:extLst>
              <a:ext uri="{FF2B5EF4-FFF2-40B4-BE49-F238E27FC236}">
                <a16:creationId xmlns:a16="http://schemas.microsoft.com/office/drawing/2014/main" id="{E71B300C-6404-48CB-A85D-2AFC5656B121}"/>
              </a:ext>
            </a:extLst>
          </p:cNvPr>
          <p:cNvSpPr/>
          <p:nvPr/>
        </p:nvSpPr>
        <p:spPr>
          <a:xfrm>
            <a:off x="10218960" y="3099515"/>
            <a:ext cx="1523999" cy="874015"/>
          </a:xfrm>
          <a:prstGeom prst="cloudCallout">
            <a:avLst>
              <a:gd name="adj1" fmla="val -212599"/>
              <a:gd name="adj2" fmla="val 568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תהליך</a:t>
            </a:r>
          </a:p>
        </p:txBody>
      </p:sp>
      <p:sp>
        <p:nvSpPr>
          <p:cNvPr id="18" name="בועת מחשבה: ענן 17">
            <a:extLst>
              <a:ext uri="{FF2B5EF4-FFF2-40B4-BE49-F238E27FC236}">
                <a16:creationId xmlns:a16="http://schemas.microsoft.com/office/drawing/2014/main" id="{8D04C697-FF0E-484D-B719-6F6859B425B5}"/>
              </a:ext>
            </a:extLst>
          </p:cNvPr>
          <p:cNvSpPr/>
          <p:nvPr/>
        </p:nvSpPr>
        <p:spPr>
          <a:xfrm>
            <a:off x="10218959" y="5208999"/>
            <a:ext cx="1523999" cy="874015"/>
          </a:xfrm>
          <a:prstGeom prst="cloudCallout">
            <a:avLst>
              <a:gd name="adj1" fmla="val -208554"/>
              <a:gd name="adj2" fmla="val -71329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תהליך</a:t>
            </a:r>
          </a:p>
        </p:txBody>
      </p:sp>
      <p:sp>
        <p:nvSpPr>
          <p:cNvPr id="19" name="בועת מחשבה: ענן 18">
            <a:extLst>
              <a:ext uri="{FF2B5EF4-FFF2-40B4-BE49-F238E27FC236}">
                <a16:creationId xmlns:a16="http://schemas.microsoft.com/office/drawing/2014/main" id="{FDDCC646-40AC-4C7D-8E2D-DA9E1B512D35}"/>
              </a:ext>
            </a:extLst>
          </p:cNvPr>
          <p:cNvSpPr/>
          <p:nvPr/>
        </p:nvSpPr>
        <p:spPr>
          <a:xfrm>
            <a:off x="700104" y="5208999"/>
            <a:ext cx="1523999" cy="874015"/>
          </a:xfrm>
          <a:prstGeom prst="cloudCallout">
            <a:avLst>
              <a:gd name="adj1" fmla="val 184143"/>
              <a:gd name="adj2" fmla="val -6839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תהליך</a:t>
            </a:r>
          </a:p>
        </p:txBody>
      </p:sp>
    </p:spTree>
    <p:extLst>
      <p:ext uri="{BB962C8B-B14F-4D97-AF65-F5344CB8AC3E}">
        <p14:creationId xmlns:p14="http://schemas.microsoft.com/office/powerpoint/2010/main" val="363123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0D8EE704-68D0-47B4-B936-2F7330BF6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80" y="0"/>
            <a:ext cx="3952640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C04F9B7B-E594-4268-8306-C558234B376E}"/>
              </a:ext>
            </a:extLst>
          </p:cNvPr>
          <p:cNvSpPr/>
          <p:nvPr/>
        </p:nvSpPr>
        <p:spPr>
          <a:xfrm>
            <a:off x="6709025" y="3077110"/>
            <a:ext cx="909263" cy="698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9E044167-BC35-4050-AD65-AC689AEB25AA}"/>
              </a:ext>
            </a:extLst>
          </p:cNvPr>
          <p:cNvSpPr/>
          <p:nvPr/>
        </p:nvSpPr>
        <p:spPr>
          <a:xfrm>
            <a:off x="7484723" y="950360"/>
            <a:ext cx="375007" cy="3750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21B049E0-1BAC-413A-90AF-F7AB3139EE29}"/>
              </a:ext>
            </a:extLst>
          </p:cNvPr>
          <p:cNvSpPr/>
          <p:nvPr/>
        </p:nvSpPr>
        <p:spPr>
          <a:xfrm>
            <a:off x="6709025" y="3981236"/>
            <a:ext cx="909263" cy="698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6" action="ppaction://hlinksldjump"/>
            <a:extLst>
              <a:ext uri="{FF2B5EF4-FFF2-40B4-BE49-F238E27FC236}">
                <a16:creationId xmlns:a16="http://schemas.microsoft.com/office/drawing/2014/main" id="{542968DF-5990-4FD1-9EA8-609614F12F2B}"/>
              </a:ext>
            </a:extLst>
          </p:cNvPr>
          <p:cNvSpPr/>
          <p:nvPr/>
        </p:nvSpPr>
        <p:spPr>
          <a:xfrm>
            <a:off x="6709025" y="4916184"/>
            <a:ext cx="909263" cy="6986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399B2-5FC3-4BE5-85BF-5B1C7637251A}"/>
              </a:ext>
            </a:extLst>
          </p:cNvPr>
          <p:cNvSpPr txBox="1"/>
          <p:nvPr/>
        </p:nvSpPr>
        <p:spPr>
          <a:xfrm>
            <a:off x="8148849" y="208977"/>
            <a:ext cx="404315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"שירותים משלימים". במסך זה הלקוח יכול לבחור את שירותי הטסט , שירותי הובלה, ושירותי מכירת אופנוע לפירוק.</a:t>
            </a:r>
          </a:p>
          <a:p>
            <a:endParaRPr lang="he-IL" dirty="0"/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EAD6D622-887D-4FF1-9D4B-3C766466BB1D}"/>
              </a:ext>
            </a:extLst>
          </p:cNvPr>
          <p:cNvSpPr/>
          <p:nvPr/>
        </p:nvSpPr>
        <p:spPr>
          <a:xfrm>
            <a:off x="8778813" y="1988246"/>
            <a:ext cx="1523999" cy="874015"/>
          </a:xfrm>
          <a:prstGeom prst="cloudCallout">
            <a:avLst>
              <a:gd name="adj1" fmla="val -94268"/>
              <a:gd name="adj2" fmla="val 10510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לשירתי "טסט </a:t>
            </a:r>
            <a:r>
              <a:rPr lang="en-US" sz="1100" dirty="0" err="1">
                <a:solidFill>
                  <a:schemeClr val="tx1"/>
                </a:solidFill>
              </a:rPr>
              <a:t>vip</a:t>
            </a:r>
            <a:r>
              <a:rPr lang="he-IL" sz="1100" dirty="0">
                <a:solidFill>
                  <a:schemeClr val="tx1"/>
                </a:solidFill>
              </a:rPr>
              <a:t> "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8FBD10CE-CD95-4327-843C-24BBE95D87A7}"/>
              </a:ext>
            </a:extLst>
          </p:cNvPr>
          <p:cNvSpPr/>
          <p:nvPr/>
        </p:nvSpPr>
        <p:spPr>
          <a:xfrm>
            <a:off x="9137666" y="4042169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לשירותי "הובלה"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C58F29A7-7061-4F64-83B8-435984DDCBE9}"/>
              </a:ext>
            </a:extLst>
          </p:cNvPr>
          <p:cNvSpPr/>
          <p:nvPr/>
        </p:nvSpPr>
        <p:spPr>
          <a:xfrm>
            <a:off x="8989829" y="778594"/>
            <a:ext cx="1523999" cy="874015"/>
          </a:xfrm>
          <a:prstGeom prst="cloudCallout">
            <a:avLst>
              <a:gd name="adj1" fmla="val -109960"/>
              <a:gd name="adj2" fmla="val -123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2" name="בועת מחשבה: ענן 11">
            <a:extLst>
              <a:ext uri="{FF2B5EF4-FFF2-40B4-BE49-F238E27FC236}">
                <a16:creationId xmlns:a16="http://schemas.microsoft.com/office/drawing/2014/main" id="{0E3E7D9B-7828-4361-9849-19DA14E4DF0A}"/>
              </a:ext>
            </a:extLst>
          </p:cNvPr>
          <p:cNvSpPr/>
          <p:nvPr/>
        </p:nvSpPr>
        <p:spPr>
          <a:xfrm>
            <a:off x="9304133" y="5150449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לשירותי "מכירת אופנוע לפירוק"</a:t>
            </a:r>
          </a:p>
        </p:txBody>
      </p:sp>
      <p:sp>
        <p:nvSpPr>
          <p:cNvPr id="13" name="מלבן 12">
            <a:hlinkClick r:id="rId4" action="ppaction://hlinksldjump"/>
            <a:extLst>
              <a:ext uri="{FF2B5EF4-FFF2-40B4-BE49-F238E27FC236}">
                <a16:creationId xmlns:a16="http://schemas.microsoft.com/office/drawing/2014/main" id="{4ECF4C76-68FB-42B6-BAA9-BF3DD7C39F2A}"/>
              </a:ext>
            </a:extLst>
          </p:cNvPr>
          <p:cNvSpPr/>
          <p:nvPr/>
        </p:nvSpPr>
        <p:spPr>
          <a:xfrm>
            <a:off x="5806551" y="1180087"/>
            <a:ext cx="446359" cy="482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בועת מחשבה: ענן 13">
            <a:extLst>
              <a:ext uri="{FF2B5EF4-FFF2-40B4-BE49-F238E27FC236}">
                <a16:creationId xmlns:a16="http://schemas.microsoft.com/office/drawing/2014/main" id="{5ECFA746-47E1-4517-BC44-339B8FDC921D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3543952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1658C98-9FBC-447E-ADEE-90F5E728D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80" y="0"/>
            <a:ext cx="3952640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D953DC63-AFA4-466C-83A3-DE7F4FDD169C}"/>
              </a:ext>
            </a:extLst>
          </p:cNvPr>
          <p:cNvSpPr/>
          <p:nvPr/>
        </p:nvSpPr>
        <p:spPr>
          <a:xfrm>
            <a:off x="7500135" y="945222"/>
            <a:ext cx="354458" cy="395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9F5B1B6B-3125-4933-B8BA-B2597BE6D56B}"/>
              </a:ext>
            </a:extLst>
          </p:cNvPr>
          <p:cNvSpPr/>
          <p:nvPr/>
        </p:nvSpPr>
        <p:spPr>
          <a:xfrm>
            <a:off x="4993240" y="5429892"/>
            <a:ext cx="2183259" cy="41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CBD4C907-37D4-4A93-983D-EB6A238EFF6E}"/>
              </a:ext>
            </a:extLst>
          </p:cNvPr>
          <p:cNvSpPr/>
          <p:nvPr/>
        </p:nvSpPr>
        <p:spPr>
          <a:xfrm>
            <a:off x="5808323" y="1464067"/>
            <a:ext cx="623299" cy="482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מלבן 6">
            <a:hlinkClick r:id="rId3" action="ppaction://hlinksldjump"/>
            <a:extLst>
              <a:ext uri="{FF2B5EF4-FFF2-40B4-BE49-F238E27FC236}">
                <a16:creationId xmlns:a16="http://schemas.microsoft.com/office/drawing/2014/main" id="{B87BA717-D9F3-4BD4-A029-250E59BEE17F}"/>
              </a:ext>
            </a:extLst>
          </p:cNvPr>
          <p:cNvSpPr/>
          <p:nvPr/>
        </p:nvSpPr>
        <p:spPr>
          <a:xfrm>
            <a:off x="7464175" y="945222"/>
            <a:ext cx="390418" cy="3955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>
            <a:hlinkClick r:id="rId4" action="ppaction://hlinksldjump"/>
            <a:extLst>
              <a:ext uri="{FF2B5EF4-FFF2-40B4-BE49-F238E27FC236}">
                <a16:creationId xmlns:a16="http://schemas.microsoft.com/office/drawing/2014/main" id="{23180F88-69F3-40E2-B835-9CF4A3ABE6B2}"/>
              </a:ext>
            </a:extLst>
          </p:cNvPr>
          <p:cNvSpPr/>
          <p:nvPr/>
        </p:nvSpPr>
        <p:spPr>
          <a:xfrm>
            <a:off x="4993240" y="5429892"/>
            <a:ext cx="2183259" cy="41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BCCDB-C828-48EB-B095-40F181C6C370}"/>
              </a:ext>
            </a:extLst>
          </p:cNvPr>
          <p:cNvSpPr txBox="1"/>
          <p:nvPr/>
        </p:nvSpPr>
        <p:spPr>
          <a:xfrm>
            <a:off x="8148849" y="208977"/>
            <a:ext cx="404315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"טסט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vip</a:t>
            </a:r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". מסך זה מופיע אחרי שהלקוח בחר בשירות טסט. כעת על הלקוח לבחור תאריך לטסט וללחוץ על הכפתור "הבא".</a:t>
            </a:r>
          </a:p>
          <a:p>
            <a:endParaRPr lang="he-IL" dirty="0"/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89B0B5D9-DD47-4864-B176-AB921A5799BD}"/>
              </a:ext>
            </a:extLst>
          </p:cNvPr>
          <p:cNvSpPr/>
          <p:nvPr/>
        </p:nvSpPr>
        <p:spPr>
          <a:xfrm>
            <a:off x="9177523" y="5408988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לחלק הבא של שירותי טסט</a:t>
            </a:r>
          </a:p>
        </p:txBody>
      </p:sp>
      <p:sp>
        <p:nvSpPr>
          <p:cNvPr id="11" name="בועת מחשבה: ענן 10">
            <a:extLst>
              <a:ext uri="{FF2B5EF4-FFF2-40B4-BE49-F238E27FC236}">
                <a16:creationId xmlns:a16="http://schemas.microsoft.com/office/drawing/2014/main" id="{03F08AC6-0956-4732-B17A-FB68296FAF98}"/>
              </a:ext>
            </a:extLst>
          </p:cNvPr>
          <p:cNvSpPr/>
          <p:nvPr/>
        </p:nvSpPr>
        <p:spPr>
          <a:xfrm>
            <a:off x="8989829" y="778594"/>
            <a:ext cx="1523999" cy="874015"/>
          </a:xfrm>
          <a:prstGeom prst="cloudCallout">
            <a:avLst>
              <a:gd name="adj1" fmla="val -109960"/>
              <a:gd name="adj2" fmla="val -123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2" name="בועת מחשבה: ענן 11">
            <a:extLst>
              <a:ext uri="{FF2B5EF4-FFF2-40B4-BE49-F238E27FC236}">
                <a16:creationId xmlns:a16="http://schemas.microsoft.com/office/drawing/2014/main" id="{0EAC8589-84B8-48E2-82C6-5E21507DCACA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4191620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E85AF92-8245-4B6C-985C-A0299A951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680" y="0"/>
            <a:ext cx="3952640" cy="6858000"/>
          </a:xfrm>
          <a:prstGeom prst="rect">
            <a:avLst/>
          </a:prstGeom>
        </p:spPr>
      </p:pic>
      <p:sp>
        <p:nvSpPr>
          <p:cNvPr id="4" name="מלבן 3">
            <a:hlinkClick r:id="rId3" action="ppaction://hlinksldjump"/>
            <a:extLst>
              <a:ext uri="{FF2B5EF4-FFF2-40B4-BE49-F238E27FC236}">
                <a16:creationId xmlns:a16="http://schemas.microsoft.com/office/drawing/2014/main" id="{AF41E2EF-DEA3-4C73-9699-BE9CCDC163CE}"/>
              </a:ext>
            </a:extLst>
          </p:cNvPr>
          <p:cNvSpPr/>
          <p:nvPr/>
        </p:nvSpPr>
        <p:spPr>
          <a:xfrm>
            <a:off x="7453901" y="929811"/>
            <a:ext cx="416103" cy="4109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hlinkClick r:id="rId4" action="ppaction://hlinksldjump"/>
            <a:extLst>
              <a:ext uri="{FF2B5EF4-FFF2-40B4-BE49-F238E27FC236}">
                <a16:creationId xmlns:a16="http://schemas.microsoft.com/office/drawing/2014/main" id="{53B2BD70-312D-45F9-9053-0977EDAE06DF}"/>
              </a:ext>
            </a:extLst>
          </p:cNvPr>
          <p:cNvSpPr/>
          <p:nvPr/>
        </p:nvSpPr>
        <p:spPr>
          <a:xfrm>
            <a:off x="5003515" y="5450440"/>
            <a:ext cx="2147298" cy="4161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hlinkClick r:id="rId5" action="ppaction://hlinksldjump"/>
            <a:extLst>
              <a:ext uri="{FF2B5EF4-FFF2-40B4-BE49-F238E27FC236}">
                <a16:creationId xmlns:a16="http://schemas.microsoft.com/office/drawing/2014/main" id="{B8BBE5A2-9A4D-4580-AAE6-76A9D43A2209}"/>
              </a:ext>
            </a:extLst>
          </p:cNvPr>
          <p:cNvSpPr/>
          <p:nvPr/>
        </p:nvSpPr>
        <p:spPr>
          <a:xfrm>
            <a:off x="5897366" y="1469204"/>
            <a:ext cx="452063" cy="4520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CD42A7-C2D6-4CDD-A881-1337F1ACC576}"/>
              </a:ext>
            </a:extLst>
          </p:cNvPr>
          <p:cNvSpPr txBox="1"/>
          <p:nvPr/>
        </p:nvSpPr>
        <p:spPr>
          <a:xfrm>
            <a:off x="8148849" y="208977"/>
            <a:ext cx="4043151" cy="110799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מסך "טסט </a:t>
            </a:r>
            <a:r>
              <a:rPr lang="en-US" sz="1600" b="1" dirty="0" err="1">
                <a:latin typeface="Aharoni" panose="02010803020104030203" pitchFamily="2" charset="-79"/>
                <a:cs typeface="Aharoni" panose="02010803020104030203" pitchFamily="2" charset="-79"/>
              </a:rPr>
              <a:t>vip</a:t>
            </a:r>
            <a:r>
              <a:rPr lang="he-IL" sz="1600" b="1" dirty="0">
                <a:latin typeface="Aharoni" panose="02010803020104030203" pitchFamily="2" charset="-79"/>
                <a:cs typeface="Aharoni" panose="02010803020104030203" pitchFamily="2" charset="-79"/>
              </a:rPr>
              <a:t>" החלק השני. במסך זה על הלקוח לבחור את השעה בשירות טסט. ולאחר מכן ללחוץ על הכפתור "הבא".</a:t>
            </a:r>
          </a:p>
          <a:p>
            <a:endParaRPr lang="he-IL" dirty="0"/>
          </a:p>
        </p:txBody>
      </p:sp>
      <p:sp>
        <p:nvSpPr>
          <p:cNvPr id="8" name="בועת מחשבה: ענן 7">
            <a:extLst>
              <a:ext uri="{FF2B5EF4-FFF2-40B4-BE49-F238E27FC236}">
                <a16:creationId xmlns:a16="http://schemas.microsoft.com/office/drawing/2014/main" id="{8303FE33-FE66-4307-81F2-43D7DB21DF3A}"/>
              </a:ext>
            </a:extLst>
          </p:cNvPr>
          <p:cNvSpPr/>
          <p:nvPr/>
        </p:nvSpPr>
        <p:spPr>
          <a:xfrm>
            <a:off x="9247862" y="5221484"/>
            <a:ext cx="1523999" cy="874015"/>
          </a:xfrm>
          <a:prstGeom prst="cloudCallout">
            <a:avLst>
              <a:gd name="adj1" fmla="val -104421"/>
              <a:gd name="adj2" fmla="val -1722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לחלק האחרון של שירותי טסט</a:t>
            </a:r>
          </a:p>
        </p:txBody>
      </p:sp>
      <p:sp>
        <p:nvSpPr>
          <p:cNvPr id="9" name="בועת מחשבה: ענן 8">
            <a:extLst>
              <a:ext uri="{FF2B5EF4-FFF2-40B4-BE49-F238E27FC236}">
                <a16:creationId xmlns:a16="http://schemas.microsoft.com/office/drawing/2014/main" id="{81AA25FC-608D-461B-8774-5B2558E6AAC1}"/>
              </a:ext>
            </a:extLst>
          </p:cNvPr>
          <p:cNvSpPr/>
          <p:nvPr/>
        </p:nvSpPr>
        <p:spPr>
          <a:xfrm>
            <a:off x="8989829" y="778594"/>
            <a:ext cx="1523999" cy="874015"/>
          </a:xfrm>
          <a:prstGeom prst="cloudCallout">
            <a:avLst>
              <a:gd name="adj1" fmla="val -109960"/>
              <a:gd name="adj2" fmla="val -1239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לחזור אחורה</a:t>
            </a:r>
          </a:p>
        </p:txBody>
      </p:sp>
      <p:sp>
        <p:nvSpPr>
          <p:cNvPr id="10" name="בועת מחשבה: ענן 9">
            <a:extLst>
              <a:ext uri="{FF2B5EF4-FFF2-40B4-BE49-F238E27FC236}">
                <a16:creationId xmlns:a16="http://schemas.microsoft.com/office/drawing/2014/main" id="{AECAE21C-E304-4C08-8E87-688E17F79DEE}"/>
              </a:ext>
            </a:extLst>
          </p:cNvPr>
          <p:cNvSpPr/>
          <p:nvPr/>
        </p:nvSpPr>
        <p:spPr>
          <a:xfrm>
            <a:off x="1676355" y="1265933"/>
            <a:ext cx="1523999" cy="874015"/>
          </a:xfrm>
          <a:prstGeom prst="cloudCallout">
            <a:avLst>
              <a:gd name="adj1" fmla="val 95887"/>
              <a:gd name="adj2" fmla="val -43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100" dirty="0">
                <a:solidFill>
                  <a:schemeClr val="tx1"/>
                </a:solidFill>
              </a:rPr>
              <a:t>כפתור מעבר למסך הראשי</a:t>
            </a:r>
          </a:p>
        </p:txBody>
      </p:sp>
    </p:spTree>
    <p:extLst>
      <p:ext uri="{BB962C8B-B14F-4D97-AF65-F5344CB8AC3E}">
        <p14:creationId xmlns:p14="http://schemas.microsoft.com/office/powerpoint/2010/main" val="1212126497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3752</TotalTime>
  <Words>1499</Words>
  <Application>Microsoft Office PowerPoint</Application>
  <PresentationFormat>מסך רחב</PresentationFormat>
  <Paragraphs>172</Paragraphs>
  <Slides>43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43</vt:i4>
      </vt:variant>
    </vt:vector>
  </HeadingPairs>
  <TitlesOfParts>
    <vt:vector size="51" baseType="lpstr">
      <vt:lpstr>Aharoni</vt:lpstr>
      <vt:lpstr>Arial</vt:lpstr>
      <vt:lpstr>Calibri</vt:lpstr>
      <vt:lpstr>Calibri Light</vt:lpstr>
      <vt:lpstr>Gisha</vt:lpstr>
      <vt:lpstr>Guttman Haim-Condensed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Meiran Galis</dc:creator>
  <cp:lastModifiedBy>Meiran Galis</cp:lastModifiedBy>
  <cp:revision>66</cp:revision>
  <dcterms:created xsi:type="dcterms:W3CDTF">2017-12-27T12:23:57Z</dcterms:created>
  <dcterms:modified xsi:type="dcterms:W3CDTF">2018-01-10T10:44:38Z</dcterms:modified>
</cp:coreProperties>
</file>